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9110" autoAdjust="0"/>
  </p:normalViewPr>
  <p:slideViewPr>
    <p:cSldViewPr>
      <p:cViewPr varScale="1">
        <p:scale>
          <a:sx n="98" d="100"/>
          <a:sy n="98" d="100"/>
        </p:scale>
        <p:origin x="123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emf"/><Relationship Id="rId1" Type="http://schemas.openxmlformats.org/officeDocument/2006/relationships/image" Target="../media/image6.emf"/><Relationship Id="rId6" Type="http://schemas.openxmlformats.org/officeDocument/2006/relationships/image" Target="../media/image11.emf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image" Target="../media/image2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F66A0F-F473-42BE-9702-50F90AE04B62}" type="datetimeFigureOut">
              <a:rPr lang="fr-FR" smtClean="0"/>
              <a:pPr/>
              <a:t>18/04/2022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08C3DE-1AD1-4872-B6C1-477DD3BCF81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Dans cette nouvelle capsule,</a:t>
            </a:r>
            <a:r>
              <a:rPr lang="fr-FR" baseline="0" dirty="0" smtClean="0"/>
              <a:t> nous allons voir comment mettre en place une communication </a:t>
            </a:r>
            <a:r>
              <a:rPr lang="fr-FR" baseline="0" dirty="0" err="1" smtClean="0"/>
              <a:t>Client/Serveur</a:t>
            </a:r>
            <a:r>
              <a:rPr lang="fr-FR" baseline="0" dirty="0" smtClean="0"/>
              <a:t> par TCP entre une carte Arduino et une interface </a:t>
            </a:r>
            <a:r>
              <a:rPr lang="fr-FR" baseline="0" dirty="0" smtClean="0"/>
              <a:t>Web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8C3DE-1AD1-4872-B6C1-477DD3BCF81A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Petit rappel</a:t>
            </a:r>
            <a:r>
              <a:rPr lang="fr-FR" baseline="0" dirty="0" smtClean="0"/>
              <a:t> concernant la communication </a:t>
            </a:r>
            <a:r>
              <a:rPr lang="fr-FR" baseline="0" dirty="0" err="1" smtClean="0"/>
              <a:t>Client/Serveur</a:t>
            </a:r>
            <a:r>
              <a:rPr lang="fr-FR" baseline="0" dirty="0" smtClean="0"/>
              <a:t> (</a:t>
            </a:r>
            <a:r>
              <a:rPr lang="fr-FR" b="1" baseline="0" dirty="0" smtClean="0"/>
              <a:t>CLICK</a:t>
            </a:r>
            <a:r>
              <a:rPr lang="fr-FR" baseline="0" dirty="0" smtClean="0"/>
              <a:t>)</a:t>
            </a:r>
          </a:p>
          <a:p>
            <a:r>
              <a:rPr lang="fr-FR" baseline="0" dirty="0" smtClean="0"/>
              <a:t>LA communication </a:t>
            </a:r>
            <a:r>
              <a:rPr lang="fr-FR" baseline="0" dirty="0" err="1" smtClean="0"/>
              <a:t>Client/Serveur</a:t>
            </a:r>
            <a:r>
              <a:rPr lang="fr-FR" baseline="0" dirty="0" smtClean="0"/>
              <a:t> </a:t>
            </a:r>
            <a:r>
              <a:rPr lang="fr-FR" baseline="0" dirty="0" smtClean="0"/>
              <a:t>nécessite la création d’un Socket sur le Serveur. Le serveur se met alors en écoute permanente de connexion sur ce socket (</a:t>
            </a:r>
            <a:r>
              <a:rPr lang="fr-FR" b="1" baseline="0" dirty="0" smtClean="0"/>
              <a:t>CLICK</a:t>
            </a:r>
            <a:r>
              <a:rPr lang="fr-FR" baseline="0" dirty="0" smtClean="0"/>
              <a:t>). </a:t>
            </a:r>
          </a:p>
          <a:p>
            <a:r>
              <a:rPr lang="fr-FR" dirty="0" smtClean="0"/>
              <a:t>Lors qu’un Client veut se connecter au serveur</a:t>
            </a:r>
            <a:r>
              <a:rPr lang="fr-FR" baseline="0" dirty="0" smtClean="0"/>
              <a:t> (</a:t>
            </a:r>
            <a:r>
              <a:rPr lang="fr-FR" b="1" baseline="0" dirty="0" smtClean="0"/>
              <a:t>CLICK</a:t>
            </a:r>
            <a:r>
              <a:rPr lang="fr-FR" baseline="0" dirty="0" smtClean="0"/>
              <a:t>), il lui faudra donc se connecter à cet socket en indiquant l’adresse IP et le port qui est ouvert (</a:t>
            </a:r>
            <a:r>
              <a:rPr lang="fr-FR" b="1" baseline="0" dirty="0" smtClean="0"/>
              <a:t>CLICK</a:t>
            </a:r>
            <a:r>
              <a:rPr lang="fr-FR" baseline="0" dirty="0" smtClean="0"/>
              <a:t>)</a:t>
            </a:r>
          </a:p>
          <a:p>
            <a:r>
              <a:rPr lang="fr-FR" baseline="0" dirty="0" smtClean="0"/>
              <a:t>Une fois la REQUETE de connexion acceptée par le serveur, la communication entre le Client et le serveur est alors active et bidirectionnelle (</a:t>
            </a:r>
            <a:r>
              <a:rPr lang="fr-FR" b="1" baseline="0" dirty="0" smtClean="0"/>
              <a:t>CLICK</a:t>
            </a:r>
            <a:r>
              <a:rPr lang="fr-FR" baseline="0" dirty="0" smtClean="0"/>
              <a:t>)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8C3DE-1AD1-4872-B6C1-477DD3BCF81A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Dans</a:t>
            </a:r>
            <a:r>
              <a:rPr lang="fr-FR" baseline="0" dirty="0" smtClean="0"/>
              <a:t> </a:t>
            </a:r>
            <a:r>
              <a:rPr lang="fr-FR" baseline="0" dirty="0" smtClean="0"/>
              <a:t>cette activité (</a:t>
            </a:r>
            <a:r>
              <a:rPr lang="fr-FR" b="1" baseline="0" dirty="0" smtClean="0"/>
              <a:t>CLICK</a:t>
            </a:r>
            <a:r>
              <a:rPr lang="fr-FR" baseline="0" dirty="0" smtClean="0"/>
              <a:t>), la partie Serveur sur Arduino permettra la commande </a:t>
            </a:r>
            <a:r>
              <a:rPr lang="fr-FR" baseline="0" dirty="0" smtClean="0"/>
              <a:t>de la gâche électrique </a:t>
            </a:r>
            <a:r>
              <a:rPr lang="fr-FR" baseline="0" dirty="0" smtClean="0"/>
              <a:t>via une interface de puissance </a:t>
            </a:r>
            <a:r>
              <a:rPr lang="fr-FR" baseline="0" dirty="0" smtClean="0"/>
              <a:t>(RELAIS), </a:t>
            </a:r>
            <a:r>
              <a:rPr lang="fr-FR" baseline="0" dirty="0" smtClean="0"/>
              <a:t>ainsi que la lecture </a:t>
            </a:r>
            <a:r>
              <a:rPr lang="fr-FR" baseline="0" dirty="0" smtClean="0"/>
              <a:t>du niveau de batterie.</a:t>
            </a:r>
            <a:endParaRPr lang="fr-FR" baseline="0" dirty="0" smtClean="0"/>
          </a:p>
          <a:p>
            <a:r>
              <a:rPr lang="fr-FR" baseline="0" dirty="0" smtClean="0"/>
              <a:t>Le Client  (</a:t>
            </a:r>
            <a:r>
              <a:rPr lang="fr-FR" b="1" baseline="0" dirty="0" smtClean="0"/>
              <a:t>CLICK</a:t>
            </a:r>
            <a:r>
              <a:rPr lang="fr-FR" baseline="0" dirty="0" smtClean="0"/>
              <a:t>) doit pouvoir commander à distance </a:t>
            </a:r>
            <a:r>
              <a:rPr lang="fr-FR" baseline="0" dirty="0" smtClean="0"/>
              <a:t>l'accès à l'habitation, </a:t>
            </a:r>
            <a:r>
              <a:rPr lang="fr-FR" baseline="0" dirty="0" smtClean="0"/>
              <a:t>et </a:t>
            </a:r>
            <a:r>
              <a:rPr lang="fr-FR" baseline="0" dirty="0" smtClean="0"/>
              <a:t>visualiser le niveau de batterie restante en % à </a:t>
            </a:r>
            <a:r>
              <a:rPr lang="fr-FR" baseline="0" dirty="0" smtClean="0"/>
              <a:t>partir d’une </a:t>
            </a:r>
            <a:r>
              <a:rPr lang="fr-FR" baseline="0" dirty="0" smtClean="0"/>
              <a:t>interface </a:t>
            </a:r>
            <a:r>
              <a:rPr lang="fr-FR" baseline="0" dirty="0" smtClean="0"/>
              <a:t>de communication </a:t>
            </a:r>
            <a:r>
              <a:rPr lang="fr-FR" baseline="0" dirty="0" smtClean="0"/>
              <a:t>Web sur un navigateur (</a:t>
            </a:r>
            <a:r>
              <a:rPr lang="fr-FR" b="1" baseline="0" dirty="0" smtClean="0"/>
              <a:t>CLICK</a:t>
            </a:r>
            <a:r>
              <a:rPr lang="fr-FR" baseline="0" dirty="0" smtClean="0"/>
              <a:t>) 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8C3DE-1AD1-4872-B6C1-477DD3BCF81A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Voici le modèle qui sera utilisé pour la simulation</a:t>
            </a:r>
            <a:r>
              <a:rPr lang="fr-FR" baseline="0" dirty="0" smtClean="0"/>
              <a:t> : </a:t>
            </a:r>
            <a:r>
              <a:rPr lang="fr-FR" b="1" baseline="0" dirty="0" smtClean="0"/>
              <a:t>(CLICK) </a:t>
            </a:r>
            <a:r>
              <a:rPr lang="fr-FR" baseline="0" dirty="0" smtClean="0"/>
              <a:t>une carte Arduino </a:t>
            </a:r>
            <a:r>
              <a:rPr lang="fr-FR" baseline="0" dirty="0" err="1" smtClean="0"/>
              <a:t>Mega</a:t>
            </a:r>
            <a:r>
              <a:rPr lang="fr-FR" baseline="0" dirty="0" smtClean="0"/>
              <a:t> pour la programmation du Serveur, </a:t>
            </a:r>
            <a:r>
              <a:rPr lang="fr-FR" b="1" baseline="0" dirty="0" smtClean="0"/>
              <a:t>(CLICK) </a:t>
            </a:r>
            <a:r>
              <a:rPr lang="fr-FR" baseline="0" dirty="0" smtClean="0"/>
              <a:t>un module Relais </a:t>
            </a:r>
            <a:r>
              <a:rPr lang="fr-FR" baseline="0" dirty="0" smtClean="0"/>
              <a:t>pour </a:t>
            </a:r>
            <a:r>
              <a:rPr lang="fr-FR" baseline="0" dirty="0" smtClean="0"/>
              <a:t>la commande de la </a:t>
            </a:r>
            <a:r>
              <a:rPr lang="fr-FR" baseline="0" dirty="0" smtClean="0"/>
              <a:t>GACHE, </a:t>
            </a:r>
            <a:r>
              <a:rPr lang="fr-FR" b="1" baseline="0" dirty="0" smtClean="0"/>
              <a:t>(CLICK) </a:t>
            </a:r>
            <a:r>
              <a:rPr lang="fr-FR" baseline="0" dirty="0" smtClean="0"/>
              <a:t>un </a:t>
            </a:r>
            <a:r>
              <a:rPr lang="fr-FR" baseline="0" dirty="0" smtClean="0"/>
              <a:t>POTENTIOMETRE pour </a:t>
            </a:r>
            <a:r>
              <a:rPr lang="fr-FR" baseline="0" dirty="0" smtClean="0"/>
              <a:t>la </a:t>
            </a:r>
            <a:r>
              <a:rPr lang="fr-FR" baseline="0" dirty="0" smtClean="0"/>
              <a:t>modification de la tension batterie et </a:t>
            </a:r>
            <a:r>
              <a:rPr lang="fr-FR" baseline="0" dirty="0" smtClean="0"/>
              <a:t>enfin </a:t>
            </a:r>
            <a:r>
              <a:rPr lang="fr-FR" b="1" baseline="0" dirty="0" smtClean="0"/>
              <a:t>(CLICK) </a:t>
            </a:r>
            <a:r>
              <a:rPr lang="fr-FR" baseline="0" dirty="0" smtClean="0"/>
              <a:t>le module Ethernet pour la communication </a:t>
            </a:r>
            <a:r>
              <a:rPr lang="fr-FR" baseline="0" dirty="0" smtClean="0"/>
              <a:t>TCP/IP  via la carte réseau de votre PC grâce au module </a:t>
            </a:r>
            <a:r>
              <a:rPr lang="fr-FR" dirty="0" smtClean="0"/>
              <a:t>ENC28J60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8C3DE-1AD1-4872-B6C1-477DD3BCF81A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En fait derrière le Module Ethernet </a:t>
            </a:r>
            <a:r>
              <a:rPr lang="fr-FR" b="1" baseline="0" dirty="0" smtClean="0"/>
              <a:t>(CLICK) </a:t>
            </a:r>
            <a:r>
              <a:rPr lang="fr-FR" dirty="0" smtClean="0"/>
              <a:t>se cache un circuit électronique : l’ENC28J60 </a:t>
            </a:r>
            <a:r>
              <a:rPr lang="fr-FR" b="1" baseline="0" dirty="0" smtClean="0"/>
              <a:t>(CLICK) . </a:t>
            </a:r>
            <a:r>
              <a:rPr lang="fr-FR" dirty="0" smtClean="0"/>
              <a:t>Celui-ci permet d’utiliser la carte réseau de la machine comme interface Réseau pour le</a:t>
            </a:r>
            <a:r>
              <a:rPr lang="fr-FR" baseline="0" dirty="0" smtClean="0"/>
              <a:t> simulateur ISIS</a:t>
            </a:r>
          </a:p>
          <a:p>
            <a:r>
              <a:rPr lang="fr-FR" baseline="0" dirty="0" smtClean="0"/>
              <a:t>Ce circuit utilise tout comme le module Ethernet le bus SPI pour communiquer avec Arduino.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8C3DE-1AD1-4872-B6C1-477DD3BCF81A}" type="slidenum">
              <a:rPr lang="fr-FR" smtClean="0"/>
              <a:pPr/>
              <a:t>5</a:t>
            </a:fld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La librairie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UIPEthernet</a:t>
            </a:r>
            <a:r>
              <a:rPr lang="fr-FR" baseline="0" dirty="0" smtClean="0"/>
              <a:t> permet de commander le module Ethernet à base de </a:t>
            </a:r>
            <a:r>
              <a:rPr lang="fr-FR" dirty="0" smtClean="0"/>
              <a:t>l’ENC28J60 </a:t>
            </a:r>
            <a:r>
              <a:rPr lang="fr-FR" b="1" baseline="0" dirty="0" smtClean="0"/>
              <a:t>(CLICK)</a:t>
            </a:r>
            <a:r>
              <a:rPr lang="fr-FR" dirty="0" smtClean="0"/>
              <a:t>. L’intérêt majeur étant que les fonctions utilisées </a:t>
            </a:r>
            <a:r>
              <a:rPr lang="fr-FR" b="1" baseline="0" dirty="0" smtClean="0"/>
              <a:t>(CLICK) </a:t>
            </a:r>
            <a:r>
              <a:rPr lang="fr-FR" dirty="0" smtClean="0"/>
              <a:t> sont exactement les mêmes</a:t>
            </a:r>
            <a:r>
              <a:rPr lang="fr-FR" baseline="0" dirty="0" smtClean="0"/>
              <a:t> que celles utilisées par la librairie Ethernet Arduino </a:t>
            </a:r>
            <a:r>
              <a:rPr lang="fr-FR" b="1" baseline="0" dirty="0" smtClean="0"/>
              <a:t>(CLICK) </a:t>
            </a:r>
            <a:r>
              <a:rPr lang="fr-FR" baseline="0" dirty="0" smtClean="0"/>
              <a:t>des modules Shield Ethernet qui utilisent le contrôleur </a:t>
            </a:r>
            <a:r>
              <a:rPr lang="fr-FR" dirty="0" smtClean="0"/>
              <a:t>W5100.</a:t>
            </a:r>
            <a:endParaRPr lang="fr-FR" baseline="0" dirty="0" smtClean="0"/>
          </a:p>
          <a:p>
            <a:endParaRPr lang="fr-FR" baseline="0" dirty="0" smtClean="0"/>
          </a:p>
          <a:p>
            <a:r>
              <a:rPr lang="fr-FR" baseline="0" dirty="0" smtClean="0"/>
              <a:t>Ce qui permet de simuler puis de prototyper </a:t>
            </a:r>
            <a:r>
              <a:rPr lang="fr-FR" b="1" baseline="0" dirty="0" smtClean="0"/>
              <a:t>(CLICK) </a:t>
            </a:r>
            <a:r>
              <a:rPr lang="fr-FR" baseline="0" dirty="0" smtClean="0"/>
              <a:t> directement la solution simplement en changeant la librairie du programme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8C3DE-1AD1-4872-B6C1-477DD3BCF81A}" type="slidenum">
              <a:rPr lang="fr-FR" smtClean="0"/>
              <a:pPr/>
              <a:t>6</a:t>
            </a:fld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Voici les différentes broches</a:t>
            </a:r>
            <a:r>
              <a:rPr lang="fr-FR" baseline="0" dirty="0" smtClean="0"/>
              <a:t> utilisées pour le module Arduino :</a:t>
            </a:r>
          </a:p>
          <a:p>
            <a:r>
              <a:rPr lang="fr-FR" b="1" baseline="0" dirty="0" smtClean="0"/>
              <a:t>(CLICK) </a:t>
            </a:r>
            <a:r>
              <a:rPr lang="fr-FR" baseline="0" dirty="0" smtClean="0"/>
              <a:t>La commande de la </a:t>
            </a:r>
            <a:r>
              <a:rPr lang="fr-FR" baseline="0" dirty="0" smtClean="0"/>
              <a:t>GACHE </a:t>
            </a:r>
            <a:r>
              <a:rPr lang="fr-FR" baseline="0" dirty="0" smtClean="0"/>
              <a:t>se fera par la broche </a:t>
            </a:r>
            <a:r>
              <a:rPr lang="fr-FR" baseline="0" dirty="0" smtClean="0"/>
              <a:t>A3.</a:t>
            </a:r>
            <a:endParaRPr lang="fr-FR" baseline="0" dirty="0" smtClean="0"/>
          </a:p>
          <a:p>
            <a:r>
              <a:rPr lang="fr-FR" b="1" baseline="0" dirty="0" smtClean="0"/>
              <a:t>(CLICK)  </a:t>
            </a:r>
            <a:r>
              <a:rPr lang="fr-FR" baseline="0" dirty="0" smtClean="0"/>
              <a:t>Les broches 2 et 50 à 53 seront utilisées par le module Ethernet (Bus </a:t>
            </a:r>
            <a:r>
              <a:rPr lang="fr-FR" baseline="0" dirty="0" smtClean="0"/>
              <a:t>SPI)</a:t>
            </a:r>
            <a:endParaRPr lang="fr-FR" baseline="0" dirty="0" smtClean="0"/>
          </a:p>
          <a:p>
            <a:r>
              <a:rPr lang="fr-FR" b="1" baseline="0" dirty="0" smtClean="0"/>
              <a:t>(CLICK)  </a:t>
            </a:r>
            <a:r>
              <a:rPr lang="fr-FR" baseline="0" dirty="0" smtClean="0"/>
              <a:t>Et enfin A0 sera l’entrée Analogique permettant la mesure de la </a:t>
            </a:r>
            <a:r>
              <a:rPr lang="fr-FR" baseline="0" dirty="0" smtClean="0"/>
              <a:t>tension BATTERIE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8C3DE-1AD1-4872-B6C1-477DD3BCF81A}" type="slidenum">
              <a:rPr lang="fr-FR" smtClean="0"/>
              <a:pPr/>
              <a:t>7</a:t>
            </a:fld>
            <a:endParaRPr lang="fr-F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Voici </a:t>
            </a:r>
            <a:r>
              <a:rPr lang="fr-FR" dirty="0" smtClean="0"/>
              <a:t>différentes commandes</a:t>
            </a:r>
            <a:r>
              <a:rPr lang="fr-FR" baseline="0" dirty="0" smtClean="0"/>
              <a:t> utilisées pour la gestion d'un client/serveur sur Arduino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8C3DE-1AD1-4872-B6C1-477DD3BCF81A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47080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BA6C8-AFCC-4BCF-9CA2-89313BD741E1}" type="datetimeFigureOut">
              <a:rPr lang="fr-FR" smtClean="0"/>
              <a:pPr/>
              <a:t>18/04/2022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4B659-B9DA-4369-A6F1-67D89F89C45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BA6C8-AFCC-4BCF-9CA2-89313BD741E1}" type="datetimeFigureOut">
              <a:rPr lang="fr-FR" smtClean="0"/>
              <a:pPr/>
              <a:t>18/04/2022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4B659-B9DA-4369-A6F1-67D89F89C45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BA6C8-AFCC-4BCF-9CA2-89313BD741E1}" type="datetimeFigureOut">
              <a:rPr lang="fr-FR" smtClean="0"/>
              <a:pPr/>
              <a:t>18/04/2022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4B659-B9DA-4369-A6F1-67D89F89C45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BA6C8-AFCC-4BCF-9CA2-89313BD741E1}" type="datetimeFigureOut">
              <a:rPr lang="fr-FR" smtClean="0"/>
              <a:pPr/>
              <a:t>18/04/2022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4B659-B9DA-4369-A6F1-67D89F89C45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BA6C8-AFCC-4BCF-9CA2-89313BD741E1}" type="datetimeFigureOut">
              <a:rPr lang="fr-FR" smtClean="0"/>
              <a:pPr/>
              <a:t>18/04/2022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4B659-B9DA-4369-A6F1-67D89F89C45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BA6C8-AFCC-4BCF-9CA2-89313BD741E1}" type="datetimeFigureOut">
              <a:rPr lang="fr-FR" smtClean="0"/>
              <a:pPr/>
              <a:t>18/04/2022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4B659-B9DA-4369-A6F1-67D89F89C45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BA6C8-AFCC-4BCF-9CA2-89313BD741E1}" type="datetimeFigureOut">
              <a:rPr lang="fr-FR" smtClean="0"/>
              <a:pPr/>
              <a:t>18/04/2022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4B659-B9DA-4369-A6F1-67D89F89C45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BA6C8-AFCC-4BCF-9CA2-89313BD741E1}" type="datetimeFigureOut">
              <a:rPr lang="fr-FR" smtClean="0"/>
              <a:pPr/>
              <a:t>18/04/2022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4B659-B9DA-4369-A6F1-67D89F89C45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BA6C8-AFCC-4BCF-9CA2-89313BD741E1}" type="datetimeFigureOut">
              <a:rPr lang="fr-FR" smtClean="0"/>
              <a:pPr/>
              <a:t>18/04/2022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4B659-B9DA-4369-A6F1-67D89F89C45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BA6C8-AFCC-4BCF-9CA2-89313BD741E1}" type="datetimeFigureOut">
              <a:rPr lang="fr-FR" smtClean="0"/>
              <a:pPr/>
              <a:t>18/04/2022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4B659-B9DA-4369-A6F1-67D89F89C45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BA6C8-AFCC-4BCF-9CA2-89313BD741E1}" type="datetimeFigureOut">
              <a:rPr lang="fr-FR" smtClean="0"/>
              <a:pPr/>
              <a:t>18/04/2022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4B659-B9DA-4369-A6F1-67D89F89C45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5BA6C8-AFCC-4BCF-9CA2-89313BD741E1}" type="datetimeFigureOut">
              <a:rPr lang="fr-FR" smtClean="0"/>
              <a:pPr/>
              <a:t>18/04/2022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A4B659-B9DA-4369-A6F1-67D89F89C45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13" Type="http://schemas.openxmlformats.org/officeDocument/2006/relationships/oleObject" Target="../embeddings/oleObject4.bin"/><Relationship Id="rId18" Type="http://schemas.openxmlformats.org/officeDocument/2006/relationships/image" Target="../media/image11.emf"/><Relationship Id="rId3" Type="http://schemas.openxmlformats.org/officeDocument/2006/relationships/notesSlide" Target="../notesSlides/notesSlide2.xml"/><Relationship Id="rId7" Type="http://schemas.openxmlformats.org/officeDocument/2006/relationships/oleObject" Target="../embeddings/oleObject2.bin"/><Relationship Id="rId12" Type="http://schemas.openxmlformats.org/officeDocument/2006/relationships/image" Target="../media/image3.jpeg"/><Relationship Id="rId17" Type="http://schemas.openxmlformats.org/officeDocument/2006/relationships/oleObject" Target="../embeddings/oleObject6.bin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10.e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emf"/><Relationship Id="rId11" Type="http://schemas.openxmlformats.org/officeDocument/2006/relationships/image" Target="../media/image2.png"/><Relationship Id="rId5" Type="http://schemas.openxmlformats.org/officeDocument/2006/relationships/oleObject" Target="../embeddings/oleObject1.bin"/><Relationship Id="rId15" Type="http://schemas.openxmlformats.org/officeDocument/2006/relationships/oleObject" Target="../embeddings/oleObject5.bin"/><Relationship Id="rId10" Type="http://schemas.openxmlformats.org/officeDocument/2006/relationships/image" Target="../media/image8.wmf"/><Relationship Id="rId19" Type="http://schemas.openxmlformats.org/officeDocument/2006/relationships/image" Target="../media/image12.png"/><Relationship Id="rId4" Type="http://schemas.openxmlformats.org/officeDocument/2006/relationships/image" Target="../media/image1.png"/><Relationship Id="rId9" Type="http://schemas.openxmlformats.org/officeDocument/2006/relationships/oleObject" Target="../embeddings/oleObject3.bin"/><Relationship Id="rId14" Type="http://schemas.openxmlformats.org/officeDocument/2006/relationships/image" Target="../media/image9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gif"/><Relationship Id="rId13" Type="http://schemas.openxmlformats.org/officeDocument/2006/relationships/image" Target="../media/image13.emf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14.gif"/><Relationship Id="rId12" Type="http://schemas.openxmlformats.org/officeDocument/2006/relationships/oleObject" Target="../embeddings/oleObject7.bin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21.png"/><Relationship Id="rId1" Type="http://schemas.openxmlformats.org/officeDocument/2006/relationships/vmlDrawing" Target="../drawings/vmlDrawing2.vml"/><Relationship Id="rId6" Type="http://schemas.openxmlformats.org/officeDocument/2006/relationships/image" Target="../media/image3.jpeg"/><Relationship Id="rId11" Type="http://schemas.openxmlformats.org/officeDocument/2006/relationships/image" Target="../media/image18.png"/><Relationship Id="rId5" Type="http://schemas.openxmlformats.org/officeDocument/2006/relationships/image" Target="../media/image2.png"/><Relationship Id="rId15" Type="http://schemas.openxmlformats.org/officeDocument/2006/relationships/image" Target="../media/image20.emf"/><Relationship Id="rId10" Type="http://schemas.openxmlformats.org/officeDocument/2006/relationships/image" Target="../media/image17.png"/><Relationship Id="rId4" Type="http://schemas.openxmlformats.org/officeDocument/2006/relationships/image" Target="../media/image1.png"/><Relationship Id="rId9" Type="http://schemas.openxmlformats.org/officeDocument/2006/relationships/image" Target="../media/image16.gif"/><Relationship Id="rId14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emf"/><Relationship Id="rId3" Type="http://schemas.openxmlformats.org/officeDocument/2006/relationships/notesSlide" Target="../notesSlides/notesSlide5.xml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10" Type="http://schemas.openxmlformats.org/officeDocument/2006/relationships/image" Target="../media/image24.emf"/><Relationship Id="rId4" Type="http://schemas.openxmlformats.org/officeDocument/2006/relationships/image" Target="../media/image1.png"/><Relationship Id="rId9" Type="http://schemas.openxmlformats.org/officeDocument/2006/relationships/oleObject" Target="../embeddings/oleObject9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hyperlink" Target="https://www.arduino.cc/en/Reference/ServerBegin" TargetMode="External"/><Relationship Id="rId18" Type="http://schemas.openxmlformats.org/officeDocument/2006/relationships/image" Target="../media/image25.emf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26.png"/><Relationship Id="rId12" Type="http://schemas.openxmlformats.org/officeDocument/2006/relationships/hyperlink" Target="https://www.arduino.cc/en/Reference/EthernetServer" TargetMode="External"/><Relationship Id="rId17" Type="http://schemas.openxmlformats.org/officeDocument/2006/relationships/oleObject" Target="../embeddings/oleObject10.bin"/><Relationship Id="rId2" Type="http://schemas.openxmlformats.org/officeDocument/2006/relationships/slideLayout" Target="../slideLayouts/slideLayout1.xml"/><Relationship Id="rId16" Type="http://schemas.openxmlformats.org/officeDocument/2006/relationships/hyperlink" Target="https://www.arduino.cc/en/Reference/ServerPrintln" TargetMode="External"/><Relationship Id="rId1" Type="http://schemas.openxmlformats.org/officeDocument/2006/relationships/vmlDrawing" Target="../drawings/vmlDrawing4.vml"/><Relationship Id="rId6" Type="http://schemas.openxmlformats.org/officeDocument/2006/relationships/image" Target="../media/image3.jpeg"/><Relationship Id="rId11" Type="http://schemas.openxmlformats.org/officeDocument/2006/relationships/hyperlink" Target="https://www.arduino.cc/en/Reference/ServerConstructor" TargetMode="External"/><Relationship Id="rId5" Type="http://schemas.openxmlformats.org/officeDocument/2006/relationships/image" Target="../media/image2.png"/><Relationship Id="rId15" Type="http://schemas.openxmlformats.org/officeDocument/2006/relationships/hyperlink" Target="https://www.arduino.cc/en/Reference/ServerWrite" TargetMode="External"/><Relationship Id="rId10" Type="http://schemas.openxmlformats.org/officeDocument/2006/relationships/hyperlink" Target="https://www.arduino.cc/en/Reference/EthernetLocalIP" TargetMode="External"/><Relationship Id="rId4" Type="http://schemas.openxmlformats.org/officeDocument/2006/relationships/image" Target="../media/image1.png"/><Relationship Id="rId9" Type="http://schemas.openxmlformats.org/officeDocument/2006/relationships/hyperlink" Target="https://www.arduino.cc/en/Reference/EthernetBegin" TargetMode="External"/><Relationship Id="rId14" Type="http://schemas.openxmlformats.org/officeDocument/2006/relationships/hyperlink" Target="https://www.arduino.cc/en/Reference/ServerAvailable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13" Type="http://schemas.openxmlformats.org/officeDocument/2006/relationships/image" Target="../media/image35.png"/><Relationship Id="rId3" Type="http://schemas.openxmlformats.org/officeDocument/2006/relationships/image" Target="../media/image1.png"/><Relationship Id="rId7" Type="http://schemas.openxmlformats.org/officeDocument/2006/relationships/image" Target="../media/image29.png"/><Relationship Id="rId12" Type="http://schemas.openxmlformats.org/officeDocument/2006/relationships/image" Target="../media/image3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png"/><Relationship Id="rId11" Type="http://schemas.openxmlformats.org/officeDocument/2006/relationships/image" Target="../media/image33.png"/><Relationship Id="rId5" Type="http://schemas.openxmlformats.org/officeDocument/2006/relationships/image" Target="../media/image3.jpeg"/><Relationship Id="rId15" Type="http://schemas.openxmlformats.org/officeDocument/2006/relationships/image" Target="../media/image37.png"/><Relationship Id="rId10" Type="http://schemas.openxmlformats.org/officeDocument/2006/relationships/image" Target="../media/image32.png"/><Relationship Id="rId4" Type="http://schemas.openxmlformats.org/officeDocument/2006/relationships/image" Target="../media/image2.png"/><Relationship Id="rId9" Type="http://schemas.openxmlformats.org/officeDocument/2006/relationships/image" Target="../media/image31.png"/><Relationship Id="rId14" Type="http://schemas.openxmlformats.org/officeDocument/2006/relationships/image" Target="../media/image3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1783709" y="29549"/>
            <a:ext cx="62960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SÉANCE 3 – Activité 3</a:t>
            </a:r>
            <a:endParaRPr lang="fr-FR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020819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1" descr="Résultat de recherche d'images pour &quot;arduino logo&quot;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43608" y="0"/>
            <a:ext cx="749538" cy="720080"/>
          </a:xfrm>
          <a:prstGeom prst="rect">
            <a:avLst/>
          </a:prstGeom>
          <a:noFill/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771800" y="3861048"/>
            <a:ext cx="3561181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0" y="1529800"/>
            <a:ext cx="921636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Communication entre systèmes</a:t>
            </a:r>
          </a:p>
          <a:p>
            <a:pPr algn="ctr"/>
            <a:r>
              <a:rPr lang="fr-FR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Par TCP/IP</a:t>
            </a:r>
            <a:endParaRPr lang="fr-FR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8" name="Image 7" descr="D:\Cours\Année 2020-2021\Logos_ENT\logo_JBV_SIN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6089" y="168009"/>
            <a:ext cx="971550" cy="6121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3076" name="Object 4"/>
          <p:cNvGraphicFramePr>
            <a:graphicFrameLocks noChangeAspect="1"/>
          </p:cNvGraphicFramePr>
          <p:nvPr/>
        </p:nvGraphicFramePr>
        <p:xfrm>
          <a:off x="601663" y="2514600"/>
          <a:ext cx="8274050" cy="3702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8" name="Visio" r:id="rId5" imgW="5980270" imgH="2674772" progId="Visio.Drawing.11">
                  <p:embed/>
                </p:oleObj>
              </mc:Choice>
              <mc:Fallback>
                <p:oleObj name="Visio" r:id="rId5" imgW="5980270" imgH="2674772" progId="Visio.Drawing.11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663" y="2514600"/>
                        <a:ext cx="8274050" cy="3702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7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78030060"/>
              </p:ext>
            </p:extLst>
          </p:nvPr>
        </p:nvGraphicFramePr>
        <p:xfrm>
          <a:off x="2995613" y="2422525"/>
          <a:ext cx="5988050" cy="3732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9" name="Visio" r:id="rId7" imgW="4267200" imgH="2657374" progId="Visio.Drawing.11">
                  <p:embed/>
                </p:oleObj>
              </mc:Choice>
              <mc:Fallback>
                <p:oleObj name="Visio" r:id="rId7" imgW="4267200" imgH="2657374" progId="Visio.Drawing.11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95613" y="2422525"/>
                        <a:ext cx="5988050" cy="3732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81" name="Object 9"/>
          <p:cNvGraphicFramePr>
            <a:graphicFrameLocks noChangeAspect="1"/>
          </p:cNvGraphicFramePr>
          <p:nvPr/>
        </p:nvGraphicFramePr>
        <p:xfrm>
          <a:off x="3203848" y="5157192"/>
          <a:ext cx="3313113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0" name="Visio" r:id="rId9" imgW="3313080" imgH="216000" progId="Visio.Drawing.11">
                  <p:embed/>
                </p:oleObj>
              </mc:Choice>
              <mc:Fallback>
                <p:oleObj name="Visio" r:id="rId9" imgW="3313080" imgH="216000" progId="Visio.Drawing.11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3848" y="5157192"/>
                        <a:ext cx="3313113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/>
          <p:nvPr/>
        </p:nvSpPr>
        <p:spPr>
          <a:xfrm>
            <a:off x="1835696" y="0"/>
            <a:ext cx="730830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Qu’est-ce qu’une communication </a:t>
            </a:r>
          </a:p>
          <a:p>
            <a:pPr algn="ctr"/>
            <a:r>
              <a:rPr lang="fr-FR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Client / Serveur?</a:t>
            </a:r>
            <a:endParaRPr lang="fr-FR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0" y="0"/>
            <a:ext cx="1020819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11" descr="Résultat de recherche d'images pour &quot;arduino logo&quot;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043608" y="0"/>
            <a:ext cx="749538" cy="720080"/>
          </a:xfrm>
          <a:prstGeom prst="rect">
            <a:avLst/>
          </a:prstGeom>
          <a:noFill/>
        </p:spPr>
      </p:pic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3078" name="Object 6"/>
          <p:cNvGraphicFramePr>
            <a:graphicFrameLocks noChangeAspect="1"/>
          </p:cNvGraphicFramePr>
          <p:nvPr/>
        </p:nvGraphicFramePr>
        <p:xfrm>
          <a:off x="2920578" y="4960218"/>
          <a:ext cx="3856460" cy="5933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1" name="Visio" r:id="rId13" imgW="2744489" imgH="404361" progId="Visio.Drawing.11">
                  <p:embed/>
                </p:oleObj>
              </mc:Choice>
              <mc:Fallback>
                <p:oleObj name="Visio" r:id="rId13" imgW="2744489" imgH="404361" progId="Visio.Drawing.11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20578" y="4960218"/>
                        <a:ext cx="3856460" cy="59330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80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13959149"/>
              </p:ext>
            </p:extLst>
          </p:nvPr>
        </p:nvGraphicFramePr>
        <p:xfrm>
          <a:off x="809625" y="2789238"/>
          <a:ext cx="3065463" cy="3294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2" name="Visio" r:id="rId15" imgW="2276551" imgH="2448003" progId="Visio.Drawing.11">
                  <p:embed/>
                </p:oleObj>
              </mc:Choice>
              <mc:Fallback>
                <p:oleObj name="Visio" r:id="rId15" imgW="2276551" imgH="2448003" progId="Visio.Drawing.11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9625" y="2789238"/>
                        <a:ext cx="3065463" cy="32940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83" name="Object 11"/>
          <p:cNvGraphicFramePr>
            <a:graphicFrameLocks noChangeAspect="1"/>
          </p:cNvGraphicFramePr>
          <p:nvPr/>
        </p:nvGraphicFramePr>
        <p:xfrm>
          <a:off x="2267743" y="2852936"/>
          <a:ext cx="2024587" cy="17692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3" name="Visio" r:id="rId17" imgW="1447693" imgH="1264639" progId="Visio.Drawing.11">
                  <p:embed/>
                </p:oleObj>
              </mc:Choice>
              <mc:Fallback>
                <p:oleObj name="Visio" r:id="rId17" imgW="1447693" imgH="1264639" progId="Visio.Drawing.11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7743" y="2852936"/>
                        <a:ext cx="2024587" cy="176929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Image 5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7764583" y="4617329"/>
            <a:ext cx="794199" cy="7871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1020819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11" descr="Résultat de recherche d'images pour &quot;arduino logo&quot;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43608" y="0"/>
            <a:ext cx="749538" cy="720080"/>
          </a:xfrm>
          <a:prstGeom prst="rect">
            <a:avLst/>
          </a:prstGeom>
          <a:noFill/>
        </p:spPr>
      </p:pic>
      <p:sp>
        <p:nvSpPr>
          <p:cNvPr id="25" name="Rectangle 24"/>
          <p:cNvSpPr/>
          <p:nvPr/>
        </p:nvSpPr>
        <p:spPr>
          <a:xfrm>
            <a:off x="2051720" y="0"/>
            <a:ext cx="709228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fr-FR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Présentation du Système</a:t>
            </a:r>
            <a:endParaRPr lang="fr-FR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pSp>
        <p:nvGrpSpPr>
          <p:cNvPr id="50" name="Groupe 49"/>
          <p:cNvGrpSpPr/>
          <p:nvPr/>
        </p:nvGrpSpPr>
        <p:grpSpPr>
          <a:xfrm>
            <a:off x="1793146" y="1653217"/>
            <a:ext cx="7151846" cy="3744416"/>
            <a:chOff x="539552" y="1845358"/>
            <a:chExt cx="8289654" cy="4391954"/>
          </a:xfrm>
        </p:grpSpPr>
        <p:pic>
          <p:nvPicPr>
            <p:cNvPr id="16" name="Picture 2" descr="C:\Users\peuge\AppData\Local\Microsoft\Windows\Temporary Internet Files\Content.IE5\P8932H06\I38WJ44R.gif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923928" y="2924944"/>
              <a:ext cx="1496450" cy="1455691"/>
            </a:xfrm>
            <a:prstGeom prst="rect">
              <a:avLst/>
            </a:prstGeom>
            <a:noFill/>
          </p:spPr>
        </p:pic>
        <p:pic>
          <p:nvPicPr>
            <p:cNvPr id="18" name="Picture 4" descr="C:\Users\peuge\AppData\Local\Microsoft\Windows\Temporary Internet Files\Content.IE5\P8932H06\OMI7AXQ5.gif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6030802" y="2947420"/>
              <a:ext cx="993513" cy="843115"/>
            </a:xfrm>
            <a:prstGeom prst="rect">
              <a:avLst/>
            </a:prstGeom>
            <a:noFill/>
          </p:spPr>
        </p:pic>
        <p:pic>
          <p:nvPicPr>
            <p:cNvPr id="19" name="Picture 6" descr="C:\Users\peuge\AppData\Local\Microsoft\Windows\Temporary Internet Files\Content.IE5\P8932H06\UJYJM910.gif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7862867" y="2991795"/>
              <a:ext cx="966339" cy="798740"/>
            </a:xfrm>
            <a:prstGeom prst="rect">
              <a:avLst/>
            </a:prstGeom>
            <a:noFill/>
          </p:spPr>
        </p:pic>
        <p:cxnSp>
          <p:nvCxnSpPr>
            <p:cNvPr id="23" name="Connecteur droit avec flèche 22"/>
            <p:cNvCxnSpPr/>
            <p:nvPr/>
          </p:nvCxnSpPr>
          <p:spPr>
            <a:xfrm>
              <a:off x="6434796" y="2385151"/>
              <a:ext cx="8221" cy="562270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avec flèche 25"/>
            <p:cNvCxnSpPr/>
            <p:nvPr/>
          </p:nvCxnSpPr>
          <p:spPr>
            <a:xfrm>
              <a:off x="5435381" y="3391165"/>
              <a:ext cx="595421" cy="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avec flèche 26"/>
            <p:cNvCxnSpPr/>
            <p:nvPr/>
          </p:nvCxnSpPr>
          <p:spPr>
            <a:xfrm>
              <a:off x="7038437" y="3435540"/>
              <a:ext cx="778628" cy="0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Rectangle 28"/>
            <p:cNvSpPr/>
            <p:nvPr/>
          </p:nvSpPr>
          <p:spPr>
            <a:xfrm>
              <a:off x="5548237" y="2814297"/>
              <a:ext cx="389851" cy="58477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fr-FR" sz="3200" b="1" dirty="0" smtClean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#</a:t>
              </a:r>
              <a:endParaRPr lang="fr-FR" sz="3200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5977811" y="1845358"/>
              <a:ext cx="843501" cy="58477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fr-FR" sz="3200" b="1" cap="none" spc="0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12V</a:t>
              </a:r>
              <a:endParaRPr lang="fr-FR" sz="32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pic>
          <p:nvPicPr>
            <p:cNvPr id="31" name="Picture 2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5944870" y="3944554"/>
              <a:ext cx="521031" cy="7865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32" name="Connecteur droit avec flèche 31"/>
            <p:cNvCxnSpPr/>
            <p:nvPr/>
          </p:nvCxnSpPr>
          <p:spPr>
            <a:xfrm flipH="1">
              <a:off x="5393704" y="4184462"/>
              <a:ext cx="595421" cy="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cteur droit avec flèche 33"/>
            <p:cNvCxnSpPr/>
            <p:nvPr/>
          </p:nvCxnSpPr>
          <p:spPr>
            <a:xfrm>
              <a:off x="3311521" y="3824600"/>
              <a:ext cx="595421" cy="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avec flèche 34"/>
            <p:cNvCxnSpPr/>
            <p:nvPr/>
          </p:nvCxnSpPr>
          <p:spPr>
            <a:xfrm flipH="1">
              <a:off x="3311521" y="3644669"/>
              <a:ext cx="595421" cy="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Rectangle 35"/>
            <p:cNvSpPr/>
            <p:nvPr/>
          </p:nvSpPr>
          <p:spPr>
            <a:xfrm rot="10800000">
              <a:off x="5466005" y="3621453"/>
              <a:ext cx="452368" cy="58477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fr-FR" sz="3200" b="1" dirty="0" smtClean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U</a:t>
              </a:r>
              <a:endParaRPr lang="fr-FR" sz="3200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3415080" y="3044899"/>
              <a:ext cx="389851" cy="58477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fr-FR" sz="3200" b="1" dirty="0" smtClean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#</a:t>
              </a:r>
              <a:endParaRPr lang="fr-FR" sz="3200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endParaRPr>
            </a:p>
          </p:txBody>
        </p:sp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2060454" y="3285518"/>
              <a:ext cx="1257300" cy="885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5" name="Rectangle horizontal à deux flèches 44"/>
            <p:cNvSpPr/>
            <p:nvPr/>
          </p:nvSpPr>
          <p:spPr>
            <a:xfrm>
              <a:off x="1043608" y="2636912"/>
              <a:ext cx="360040" cy="1800200"/>
            </a:xfrm>
            <a:prstGeom prst="leftRightArrowCallou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6" name="ZoneTexte 45"/>
            <p:cNvSpPr txBox="1"/>
            <p:nvPr/>
          </p:nvSpPr>
          <p:spPr>
            <a:xfrm>
              <a:off x="827584" y="2060848"/>
              <a:ext cx="79220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800" b="1" dirty="0" smtClean="0">
                  <a:solidFill>
                    <a:schemeClr val="bg1"/>
                  </a:solidFill>
                </a:rPr>
                <a:t>LAN</a:t>
              </a:r>
              <a:endParaRPr lang="fr-FR" sz="2800" b="1" dirty="0">
                <a:solidFill>
                  <a:schemeClr val="bg1"/>
                </a:solidFill>
              </a:endParaRPr>
            </a:p>
          </p:txBody>
        </p:sp>
        <p:sp>
          <p:nvSpPr>
            <p:cNvPr id="47" name="Double flèche horizontale 46"/>
            <p:cNvSpPr/>
            <p:nvPr/>
          </p:nvSpPr>
          <p:spPr>
            <a:xfrm>
              <a:off x="1475656" y="3501008"/>
              <a:ext cx="504056" cy="72008"/>
            </a:xfrm>
            <a:prstGeom prst="leftRightArrow">
              <a:avLst/>
            </a:prstGeom>
            <a:solidFill>
              <a:schemeClr val="bg1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48" name="Rectangle horizontal à deux flèches 47"/>
            <p:cNvSpPr/>
            <p:nvPr/>
          </p:nvSpPr>
          <p:spPr>
            <a:xfrm>
              <a:off x="1043608" y="4437112"/>
              <a:ext cx="360040" cy="1800200"/>
            </a:xfrm>
            <a:prstGeom prst="leftRightArrowCallou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9" name="Double flèche horizontale 48"/>
            <p:cNvSpPr/>
            <p:nvPr/>
          </p:nvSpPr>
          <p:spPr>
            <a:xfrm>
              <a:off x="539552" y="5301208"/>
              <a:ext cx="504056" cy="72008"/>
            </a:xfrm>
            <a:prstGeom prst="leftRightArrow">
              <a:avLst/>
            </a:prstGeom>
            <a:solidFill>
              <a:schemeClr val="bg1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</p:grpSp>
      <p:sp>
        <p:nvSpPr>
          <p:cNvPr id="51" name="Ellipse 50"/>
          <p:cNvSpPr/>
          <p:nvPr/>
        </p:nvSpPr>
        <p:spPr>
          <a:xfrm>
            <a:off x="2725114" y="1420577"/>
            <a:ext cx="6372200" cy="3240360"/>
          </a:xfrm>
          <a:prstGeom prst="ellipse">
            <a:avLst/>
          </a:prstGeom>
          <a:solidFill>
            <a:schemeClr val="accent1">
              <a:alpha val="18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aphicFrame>
        <p:nvGraphicFramePr>
          <p:cNvPr id="2056" name="Object 8"/>
          <p:cNvGraphicFramePr>
            <a:graphicFrameLocks noChangeAspect="1"/>
          </p:cNvGraphicFramePr>
          <p:nvPr/>
        </p:nvGraphicFramePr>
        <p:xfrm>
          <a:off x="323528" y="3789040"/>
          <a:ext cx="1368152" cy="17505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4" name="Visio" r:id="rId12" imgW="1062217" imgH="1358306" progId="Visio.Drawing.11">
                  <p:embed/>
                </p:oleObj>
              </mc:Choice>
              <mc:Fallback>
                <p:oleObj name="Visio" r:id="rId12" imgW="1062217" imgH="1358306" progId="Visio.Drawing.11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528" y="3789040"/>
                        <a:ext cx="1368152" cy="175058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Ellipse 43"/>
          <p:cNvSpPr/>
          <p:nvPr/>
        </p:nvSpPr>
        <p:spPr>
          <a:xfrm>
            <a:off x="0" y="3717032"/>
            <a:ext cx="1907704" cy="1935832"/>
          </a:xfrm>
          <a:prstGeom prst="ellipse">
            <a:avLst/>
          </a:prstGeom>
          <a:solidFill>
            <a:schemeClr val="accent1">
              <a:alpha val="18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2" name="Rectangle 51"/>
          <p:cNvSpPr/>
          <p:nvPr/>
        </p:nvSpPr>
        <p:spPr>
          <a:xfrm>
            <a:off x="2915816" y="3645024"/>
            <a:ext cx="12939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172.17.8.24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4788024" y="2204864"/>
            <a:ext cx="10618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 smtClean="0">
                <a:solidFill>
                  <a:schemeClr val="bg1"/>
                </a:solidFill>
              </a:rPr>
              <a:t>SERVEUR</a:t>
            </a:r>
            <a:endParaRPr lang="fr-FR" b="1" dirty="0">
              <a:solidFill>
                <a:schemeClr val="bg1"/>
              </a:solidFill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068080" y="2630626"/>
            <a:ext cx="920119" cy="700706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225188" y="3310255"/>
            <a:ext cx="949789" cy="956824"/>
          </a:xfrm>
          <a:prstGeom prst="rect">
            <a:avLst/>
          </a:prstGeom>
        </p:spPr>
      </p:pic>
      <p:pic>
        <p:nvPicPr>
          <p:cNvPr id="54" name="Image 53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431952" y="4804716"/>
            <a:ext cx="2586324" cy="20758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4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020819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11" descr="Résultat de recherche d'images pour &quot;arduino logo&quot;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43608" y="0"/>
            <a:ext cx="749538" cy="720080"/>
          </a:xfrm>
          <a:prstGeom prst="rect">
            <a:avLst/>
          </a:prstGeom>
          <a:noFill/>
        </p:spPr>
      </p:pic>
      <p:sp>
        <p:nvSpPr>
          <p:cNvPr id="38" name="Rectangle 37"/>
          <p:cNvSpPr/>
          <p:nvPr/>
        </p:nvSpPr>
        <p:spPr>
          <a:xfrm>
            <a:off x="1835696" y="0"/>
            <a:ext cx="7308304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fr-FR" sz="4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Modèle de Simulation…</a:t>
            </a:r>
            <a:endParaRPr lang="fr-FR" sz="4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8619" y="830997"/>
            <a:ext cx="8546762" cy="5874556"/>
          </a:xfrm>
          <a:prstGeom prst="rect">
            <a:avLst/>
          </a:prstGeom>
        </p:spPr>
      </p:pic>
      <p:sp>
        <p:nvSpPr>
          <p:cNvPr id="26" name="Ellipse 25"/>
          <p:cNvSpPr/>
          <p:nvPr/>
        </p:nvSpPr>
        <p:spPr>
          <a:xfrm>
            <a:off x="1020819" y="3194974"/>
            <a:ext cx="3189418" cy="3204356"/>
          </a:xfrm>
          <a:prstGeom prst="ellipse">
            <a:avLst/>
          </a:prstGeom>
          <a:solidFill>
            <a:schemeClr val="accent1">
              <a:alpha val="18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Ellipse 27"/>
          <p:cNvSpPr/>
          <p:nvPr/>
        </p:nvSpPr>
        <p:spPr>
          <a:xfrm>
            <a:off x="5915595" y="1124744"/>
            <a:ext cx="2016224" cy="2016224"/>
          </a:xfrm>
          <a:prstGeom prst="ellipse">
            <a:avLst/>
          </a:prstGeom>
          <a:solidFill>
            <a:schemeClr val="accent1">
              <a:alpha val="18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Ellipse 28"/>
          <p:cNvSpPr/>
          <p:nvPr/>
        </p:nvSpPr>
        <p:spPr>
          <a:xfrm>
            <a:off x="1038644" y="980728"/>
            <a:ext cx="633343" cy="910990"/>
          </a:xfrm>
          <a:prstGeom prst="ellipse">
            <a:avLst/>
          </a:prstGeom>
          <a:solidFill>
            <a:schemeClr val="accent1">
              <a:alpha val="18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Ellipse 29"/>
          <p:cNvSpPr/>
          <p:nvPr/>
        </p:nvSpPr>
        <p:spPr>
          <a:xfrm>
            <a:off x="6372200" y="3645024"/>
            <a:ext cx="2232248" cy="1584176"/>
          </a:xfrm>
          <a:prstGeom prst="ellipse">
            <a:avLst/>
          </a:prstGeom>
          <a:solidFill>
            <a:schemeClr val="accent1">
              <a:alpha val="18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6" grpId="1" animBg="1"/>
      <p:bldP spid="28" grpId="0" animBg="1"/>
      <p:bldP spid="28" grpId="1" animBg="1"/>
      <p:bldP spid="29" grpId="0" animBg="1"/>
      <p:bldP spid="29" grpId="1" animBg="1"/>
      <p:bldP spid="3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1020819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11" descr="Résultat de recherche d'images pour &quot;arduino logo&quot;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43608" y="0"/>
            <a:ext cx="749538" cy="720080"/>
          </a:xfrm>
          <a:prstGeom prst="rect">
            <a:avLst/>
          </a:prstGeom>
          <a:noFill/>
        </p:spPr>
      </p:pic>
      <p:sp>
        <p:nvSpPr>
          <p:cNvPr id="38" name="Rectangle 37"/>
          <p:cNvSpPr/>
          <p:nvPr/>
        </p:nvSpPr>
        <p:spPr>
          <a:xfrm>
            <a:off x="1907704" y="0"/>
            <a:ext cx="723629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4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Simulation du Module Ethernet…</a:t>
            </a:r>
            <a:endParaRPr lang="fr-FR" sz="4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aphicFrame>
        <p:nvGraphicFramePr>
          <p:cNvPr id="9" name="Object 5"/>
          <p:cNvGraphicFramePr>
            <a:graphicFrameLocks noChangeAspect="1"/>
          </p:cNvGraphicFramePr>
          <p:nvPr/>
        </p:nvGraphicFramePr>
        <p:xfrm>
          <a:off x="0" y="2060848"/>
          <a:ext cx="4681531" cy="33123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66" name="Visio" r:id="rId7" imgW="1493313" imgH="1056790" progId="Visio.Drawing.11">
                  <p:embed/>
                </p:oleObj>
              </mc:Choice>
              <mc:Fallback>
                <p:oleObj name="Visio" r:id="rId7" imgW="1493313" imgH="1056790" progId="Visio.Drawing.11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2060848"/>
                        <a:ext cx="4681531" cy="331236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0" name="Connecteur droit avec flèche 9"/>
          <p:cNvCxnSpPr/>
          <p:nvPr/>
        </p:nvCxnSpPr>
        <p:spPr>
          <a:xfrm>
            <a:off x="4716016" y="3645024"/>
            <a:ext cx="1368152" cy="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Object 4"/>
          <p:cNvGraphicFramePr>
            <a:graphicFrameLocks noChangeAspect="1"/>
          </p:cNvGraphicFramePr>
          <p:nvPr/>
        </p:nvGraphicFramePr>
        <p:xfrm>
          <a:off x="6228184" y="2132856"/>
          <a:ext cx="2711135" cy="31707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67" name="Visio" r:id="rId9" imgW="2406253" imgH="2814597" progId="Visio.Drawing.11">
                  <p:embed/>
                </p:oleObj>
              </mc:Choice>
              <mc:Fallback>
                <p:oleObj name="Visio" r:id="rId9" imgW="2406253" imgH="2814597" progId="Visio.Drawing.11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28184" y="2132856"/>
                        <a:ext cx="2711135" cy="317074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1020819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11" descr="Résultat de recherche d'images pour &quot;arduino logo&quot;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43608" y="0"/>
            <a:ext cx="749538" cy="720080"/>
          </a:xfrm>
          <a:prstGeom prst="rect">
            <a:avLst/>
          </a:prstGeom>
          <a:noFill/>
        </p:spPr>
      </p:pic>
      <p:sp>
        <p:nvSpPr>
          <p:cNvPr id="38" name="Rectangle 37"/>
          <p:cNvSpPr/>
          <p:nvPr/>
        </p:nvSpPr>
        <p:spPr>
          <a:xfrm>
            <a:off x="1907704" y="0"/>
            <a:ext cx="7236296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4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Librairie </a:t>
            </a:r>
            <a:r>
              <a:rPr lang="fr-FR" sz="48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UIPEthernet</a:t>
            </a:r>
            <a:endParaRPr lang="fr-FR" sz="4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24" name="Connecteur droit avec flèche 23"/>
          <p:cNvCxnSpPr/>
          <p:nvPr/>
        </p:nvCxnSpPr>
        <p:spPr>
          <a:xfrm>
            <a:off x="3635896" y="1340768"/>
            <a:ext cx="1152128" cy="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653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16200000">
            <a:off x="2008620" y="1527884"/>
            <a:ext cx="1872208" cy="1065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ZoneTexte 11"/>
          <p:cNvSpPr txBox="1"/>
          <p:nvPr/>
        </p:nvSpPr>
        <p:spPr>
          <a:xfrm>
            <a:off x="4860032" y="1124744"/>
            <a:ext cx="19862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err="1" smtClean="0">
                <a:solidFill>
                  <a:schemeClr val="bg1"/>
                </a:solidFill>
              </a:rPr>
              <a:t>UIPEthernet.h</a:t>
            </a:r>
            <a:endParaRPr lang="fr-FR" sz="2400" b="1" dirty="0">
              <a:solidFill>
                <a:schemeClr val="bg1"/>
              </a:solidFill>
            </a:endParaRPr>
          </a:p>
        </p:txBody>
      </p:sp>
      <p:pic>
        <p:nvPicPr>
          <p:cNvPr id="27654" name="Picture 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5400000">
            <a:off x="2039796" y="4161004"/>
            <a:ext cx="2688144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4" name="Connecteur droit avec flèche 13"/>
          <p:cNvCxnSpPr/>
          <p:nvPr/>
        </p:nvCxnSpPr>
        <p:spPr>
          <a:xfrm>
            <a:off x="4499992" y="4005064"/>
            <a:ext cx="1152128" cy="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ZoneTexte 14"/>
          <p:cNvSpPr txBox="1"/>
          <p:nvPr/>
        </p:nvSpPr>
        <p:spPr>
          <a:xfrm>
            <a:off x="5724128" y="3789040"/>
            <a:ext cx="15406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err="1" smtClean="0">
                <a:solidFill>
                  <a:schemeClr val="bg1"/>
                </a:solidFill>
              </a:rPr>
              <a:t>Ethernet.h</a:t>
            </a:r>
            <a:endParaRPr lang="fr-FR" sz="2400" b="1" dirty="0">
              <a:solidFill>
                <a:schemeClr val="bg1"/>
              </a:solidFill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179512" y="1772816"/>
            <a:ext cx="18181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>
                <a:solidFill>
                  <a:srgbClr val="FF0000"/>
                </a:solidFill>
              </a:rPr>
              <a:t>SIMULATION</a:t>
            </a:r>
            <a:endParaRPr lang="fr-FR" sz="2400" b="1" dirty="0">
              <a:solidFill>
                <a:srgbClr val="FF0000"/>
              </a:solidFill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251520" y="4797152"/>
            <a:ext cx="20492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>
                <a:solidFill>
                  <a:srgbClr val="FF0000"/>
                </a:solidFill>
              </a:rPr>
              <a:t>PROTOTYPAGE</a:t>
            </a:r>
            <a:endParaRPr lang="fr-FR" sz="2400" b="1" dirty="0">
              <a:solidFill>
                <a:srgbClr val="FF0000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932040" y="1556792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dirty="0" smtClean="0">
                <a:solidFill>
                  <a:schemeClr val="tx2">
                    <a:lumMod val="20000"/>
                    <a:lumOff val="80000"/>
                  </a:schemeClr>
                </a:solidFill>
                <a:hlinkClick r:id="rId9"/>
              </a:rPr>
              <a:t>begin()</a:t>
            </a:r>
            <a:r>
              <a:rPr lang="fr-FR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</a:p>
          <a:p>
            <a:r>
              <a:rPr lang="fr-FR" dirty="0" err="1" smtClean="0">
                <a:solidFill>
                  <a:schemeClr val="tx2">
                    <a:lumMod val="20000"/>
                    <a:lumOff val="80000"/>
                  </a:schemeClr>
                </a:solidFill>
                <a:hlinkClick r:id="rId10"/>
              </a:rPr>
              <a:t>localIP</a:t>
            </a:r>
            <a:r>
              <a:rPr lang="fr-FR" dirty="0" smtClean="0">
                <a:solidFill>
                  <a:schemeClr val="tx2">
                    <a:lumMod val="20000"/>
                    <a:lumOff val="80000"/>
                  </a:schemeClr>
                </a:solidFill>
                <a:hlinkClick r:id="rId10"/>
              </a:rPr>
              <a:t>()</a:t>
            </a:r>
            <a:r>
              <a:rPr lang="fr-FR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</a:p>
          <a:p>
            <a:r>
              <a:rPr lang="en-US" dirty="0" smtClean="0">
                <a:solidFill>
                  <a:schemeClr val="tx2">
                    <a:lumMod val="20000"/>
                    <a:lumOff val="80000"/>
                  </a:schemeClr>
                </a:solidFill>
                <a:hlinkClick r:id="rId11"/>
              </a:rPr>
              <a:t>Server</a:t>
            </a:r>
            <a:r>
              <a:rPr lang="en-US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</a:p>
          <a:p>
            <a:r>
              <a:rPr lang="en-US" dirty="0" err="1" smtClean="0">
                <a:solidFill>
                  <a:schemeClr val="tx2">
                    <a:lumMod val="20000"/>
                    <a:lumOff val="80000"/>
                  </a:schemeClr>
                </a:solidFill>
                <a:hlinkClick r:id="rId12"/>
              </a:rPr>
              <a:t>EthernetServer</a:t>
            </a:r>
            <a:r>
              <a:rPr lang="en-US" dirty="0" smtClean="0">
                <a:solidFill>
                  <a:schemeClr val="tx2">
                    <a:lumMod val="20000"/>
                    <a:lumOff val="80000"/>
                  </a:schemeClr>
                </a:solidFill>
                <a:hlinkClick r:id="rId12"/>
              </a:rPr>
              <a:t>()</a:t>
            </a:r>
            <a:r>
              <a:rPr lang="en-US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</a:p>
          <a:p>
            <a:r>
              <a:rPr lang="en-US" dirty="0" smtClean="0">
                <a:solidFill>
                  <a:schemeClr val="tx2">
                    <a:lumMod val="20000"/>
                    <a:lumOff val="80000"/>
                  </a:schemeClr>
                </a:solidFill>
                <a:hlinkClick r:id="rId13"/>
              </a:rPr>
              <a:t>begin()</a:t>
            </a:r>
            <a:r>
              <a:rPr lang="en-US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</a:p>
          <a:p>
            <a:r>
              <a:rPr lang="en-US" dirty="0" smtClean="0">
                <a:solidFill>
                  <a:schemeClr val="tx2">
                    <a:lumMod val="20000"/>
                    <a:lumOff val="80000"/>
                  </a:schemeClr>
                </a:solidFill>
                <a:hlinkClick r:id="rId14"/>
              </a:rPr>
              <a:t>available()</a:t>
            </a:r>
            <a:r>
              <a:rPr lang="en-US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</a:p>
          <a:p>
            <a:r>
              <a:rPr lang="en-US" dirty="0" smtClean="0">
                <a:solidFill>
                  <a:schemeClr val="tx2">
                    <a:lumMod val="20000"/>
                    <a:lumOff val="80000"/>
                  </a:schemeClr>
                </a:solidFill>
                <a:hlinkClick r:id="rId15"/>
              </a:rPr>
              <a:t>write()</a:t>
            </a:r>
            <a:r>
              <a:rPr lang="en-US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</a:p>
          <a:p>
            <a:r>
              <a:rPr lang="en-US" dirty="0" err="1" smtClean="0">
                <a:solidFill>
                  <a:schemeClr val="tx2">
                    <a:lumMod val="20000"/>
                    <a:lumOff val="80000"/>
                  </a:schemeClr>
                </a:solidFill>
                <a:hlinkClick r:id="rId16"/>
              </a:rPr>
              <a:t>println</a:t>
            </a:r>
            <a:r>
              <a:rPr lang="en-US" dirty="0" smtClean="0">
                <a:solidFill>
                  <a:schemeClr val="tx2">
                    <a:lumMod val="20000"/>
                    <a:lumOff val="80000"/>
                  </a:schemeClr>
                </a:solidFill>
                <a:hlinkClick r:id="rId16"/>
              </a:rPr>
              <a:t>()</a:t>
            </a:r>
            <a:r>
              <a:rPr lang="en-US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 etc… </a:t>
            </a:r>
          </a:p>
          <a:p>
            <a:r>
              <a:rPr lang="fr-FR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endParaRPr lang="fr-FR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5724128" y="4272677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  <a:hlinkClick r:id="rId9"/>
              </a:rPr>
              <a:t>begin()</a:t>
            </a:r>
            <a:r>
              <a:rPr lang="fr-FR" dirty="0" smtClean="0">
                <a:solidFill>
                  <a:schemeClr val="bg1"/>
                </a:solidFill>
              </a:rPr>
              <a:t> </a:t>
            </a:r>
          </a:p>
          <a:p>
            <a:r>
              <a:rPr lang="fr-FR" dirty="0" err="1" smtClean="0">
                <a:solidFill>
                  <a:schemeClr val="bg1"/>
                </a:solidFill>
                <a:hlinkClick r:id="rId10"/>
              </a:rPr>
              <a:t>localIP</a:t>
            </a:r>
            <a:r>
              <a:rPr lang="fr-FR" dirty="0" smtClean="0">
                <a:solidFill>
                  <a:schemeClr val="bg1"/>
                </a:solidFill>
                <a:hlinkClick r:id="rId10"/>
              </a:rPr>
              <a:t>()</a:t>
            </a:r>
            <a:r>
              <a:rPr lang="fr-FR" dirty="0" smtClean="0">
                <a:solidFill>
                  <a:schemeClr val="bg1"/>
                </a:solidFill>
              </a:rPr>
              <a:t> </a:t>
            </a:r>
          </a:p>
          <a:p>
            <a:r>
              <a:rPr lang="en-US" dirty="0" smtClean="0">
                <a:solidFill>
                  <a:schemeClr val="bg1"/>
                </a:solidFill>
                <a:hlinkClick r:id="rId11"/>
              </a:rPr>
              <a:t>Server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</a:p>
          <a:p>
            <a:r>
              <a:rPr lang="en-US" dirty="0" err="1" smtClean="0">
                <a:solidFill>
                  <a:schemeClr val="bg1"/>
                </a:solidFill>
                <a:hlinkClick r:id="rId12"/>
              </a:rPr>
              <a:t>EthernetServer</a:t>
            </a:r>
            <a:r>
              <a:rPr lang="en-US" dirty="0" smtClean="0">
                <a:solidFill>
                  <a:schemeClr val="bg1"/>
                </a:solidFill>
                <a:hlinkClick r:id="rId12"/>
              </a:rPr>
              <a:t>()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</a:p>
          <a:p>
            <a:r>
              <a:rPr lang="en-US" dirty="0" smtClean="0">
                <a:solidFill>
                  <a:schemeClr val="bg1"/>
                </a:solidFill>
                <a:hlinkClick r:id="rId13"/>
              </a:rPr>
              <a:t>begin()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</a:p>
          <a:p>
            <a:r>
              <a:rPr lang="en-US" dirty="0" smtClean="0">
                <a:solidFill>
                  <a:schemeClr val="bg1"/>
                </a:solidFill>
                <a:hlinkClick r:id="rId14"/>
              </a:rPr>
              <a:t>available()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</a:p>
          <a:p>
            <a:r>
              <a:rPr lang="en-US" dirty="0" smtClean="0">
                <a:solidFill>
                  <a:schemeClr val="bg1"/>
                </a:solidFill>
                <a:hlinkClick r:id="rId15"/>
              </a:rPr>
              <a:t>write()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</a:p>
          <a:p>
            <a:r>
              <a:rPr lang="en-US" dirty="0" err="1" smtClean="0">
                <a:solidFill>
                  <a:schemeClr val="bg1"/>
                </a:solidFill>
                <a:hlinkClick r:id="rId16"/>
              </a:rPr>
              <a:t>println</a:t>
            </a:r>
            <a:r>
              <a:rPr lang="en-US" dirty="0" smtClean="0">
                <a:solidFill>
                  <a:schemeClr val="bg1"/>
                </a:solidFill>
                <a:hlinkClick r:id="rId16"/>
              </a:rPr>
              <a:t>()</a:t>
            </a:r>
            <a:r>
              <a:rPr lang="en-US" dirty="0" smtClean="0">
                <a:solidFill>
                  <a:schemeClr val="bg1"/>
                </a:solidFill>
              </a:rPr>
              <a:t> etc… </a:t>
            </a:r>
          </a:p>
          <a:p>
            <a:r>
              <a:rPr lang="fr-FR" dirty="0" smtClean="0"/>
              <a:t> </a:t>
            </a:r>
            <a:endParaRPr lang="fr-FR" dirty="0"/>
          </a:p>
        </p:txBody>
      </p:sp>
      <p:graphicFrame>
        <p:nvGraphicFramePr>
          <p:cNvPr id="27655" name="Object 7"/>
          <p:cNvGraphicFramePr>
            <a:graphicFrameLocks noChangeAspect="1"/>
          </p:cNvGraphicFramePr>
          <p:nvPr/>
        </p:nvGraphicFramePr>
        <p:xfrm>
          <a:off x="7092280" y="1340768"/>
          <a:ext cx="1584176" cy="2808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58" name="Visio" r:id="rId17" imgW="776080" imgH="2231001" progId="Visio.Drawing.11">
                  <p:embed/>
                </p:oleObj>
              </mc:Choice>
              <mc:Fallback>
                <p:oleObj name="Visio" r:id="rId17" imgW="776080" imgH="2231001" progId="Visio.Drawing.11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92280" y="1340768"/>
                        <a:ext cx="1584176" cy="28083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/>
      <p:bldP spid="17" grpId="0"/>
      <p:bldP spid="18" grpId="0"/>
      <p:bldP spid="20" grpId="0"/>
      <p:bldP spid="2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020819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11" descr="Résultat de recherche d'images pour &quot;arduino logo&quot;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43608" y="0"/>
            <a:ext cx="749538" cy="720080"/>
          </a:xfrm>
          <a:prstGeom prst="rect">
            <a:avLst/>
          </a:prstGeom>
          <a:noFill/>
        </p:spPr>
      </p:pic>
      <p:sp>
        <p:nvSpPr>
          <p:cNvPr id="38" name="Rectangle 37"/>
          <p:cNvSpPr/>
          <p:nvPr/>
        </p:nvSpPr>
        <p:spPr>
          <a:xfrm>
            <a:off x="1835696" y="0"/>
            <a:ext cx="7308304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fr-FR" sz="4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Connexions utilisées sur Arduino…</a:t>
            </a:r>
            <a:endParaRPr lang="fr-FR" sz="4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aphicFrame>
        <p:nvGraphicFramePr>
          <p:cNvPr id="9" name="Tableau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2146895"/>
              </p:ext>
            </p:extLst>
          </p:nvPr>
        </p:nvGraphicFramePr>
        <p:xfrm>
          <a:off x="47058" y="1930400"/>
          <a:ext cx="8964488" cy="3263651"/>
        </p:xfrm>
        <a:graphic>
          <a:graphicData uri="http://schemas.openxmlformats.org/drawingml/2006/table">
            <a:tbl>
              <a:tblPr/>
              <a:tblGrid>
                <a:gridCol w="13896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567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11811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54520">
                <a:tc>
                  <a:txBody>
                    <a:bodyPr/>
                    <a:lstStyle/>
                    <a:p>
                      <a:pPr marL="457200" algn="ctr" hangingPunct="0"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Broche</a:t>
                      </a:r>
                      <a:endParaRPr lang="fr-FR" sz="20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 hangingPunct="0"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SIGNAL</a:t>
                      </a:r>
                      <a:endParaRPr lang="fr-FR" sz="20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 hangingPunct="0"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RÔLE</a:t>
                      </a:r>
                      <a:endParaRPr lang="fr-FR" sz="20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7828">
                <a:tc>
                  <a:txBody>
                    <a:bodyPr/>
                    <a:lstStyle/>
                    <a:p>
                      <a:pPr marL="457200" algn="ctr" hangingPunct="0">
                        <a:spcAft>
                          <a:spcPts val="0"/>
                        </a:spcAft>
                      </a:pPr>
                      <a:r>
                        <a:rPr lang="fr-FR" sz="1600" dirty="0">
                          <a:solidFill>
                            <a:srgbClr val="0070C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fr-FR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 hangingPunct="0"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RXD0</a:t>
                      </a:r>
                      <a:endParaRPr lang="fr-FR" sz="20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 hangingPunct="0"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Réception données en série sur Port </a:t>
                      </a:r>
                      <a:r>
                        <a:rPr lang="fr-FR" sz="1400" dirty="0" smtClean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USB</a:t>
                      </a:r>
                      <a:endParaRPr lang="fr-FR" sz="20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7828">
                <a:tc>
                  <a:txBody>
                    <a:bodyPr/>
                    <a:lstStyle/>
                    <a:p>
                      <a:pPr marL="457200" algn="ctr" hangingPunct="0">
                        <a:spcAft>
                          <a:spcPts val="0"/>
                        </a:spcAft>
                      </a:pPr>
                      <a:r>
                        <a:rPr lang="fr-FR" sz="1600" dirty="0">
                          <a:solidFill>
                            <a:srgbClr val="0070C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fr-FR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 hangingPunct="0"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TXD0</a:t>
                      </a:r>
                      <a:endParaRPr lang="fr-FR" sz="20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 hangingPunct="0"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Transmission des données en série sur port </a:t>
                      </a:r>
                      <a:r>
                        <a:rPr lang="fr-FR" sz="1400" dirty="0" smtClean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USB </a:t>
                      </a:r>
                      <a:r>
                        <a:rPr lang="fr-FR" sz="2000" dirty="0" smtClean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fr-FR" sz="1400" dirty="0" smtClean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(débogage)</a:t>
                      </a:r>
                      <a:endParaRPr lang="fr-FR" sz="20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6620">
                <a:tc>
                  <a:txBody>
                    <a:bodyPr/>
                    <a:lstStyle/>
                    <a:p>
                      <a:pPr marL="457200" algn="ctr" hangingPunct="0">
                        <a:spcAft>
                          <a:spcPts val="0"/>
                        </a:spcAft>
                      </a:pPr>
                      <a:r>
                        <a:rPr lang="fr-FR" sz="2400" dirty="0" smtClean="0">
                          <a:solidFill>
                            <a:srgbClr val="00B0F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A3</a:t>
                      </a:r>
                      <a:endParaRPr lang="fr-FR" sz="2400" dirty="0">
                        <a:solidFill>
                          <a:srgbClr val="00B0F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 hangingPunct="0">
                        <a:spcAft>
                          <a:spcPts val="0"/>
                        </a:spcAft>
                      </a:pPr>
                      <a:r>
                        <a:rPr lang="fr-FR" sz="14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GACHE</a:t>
                      </a:r>
                      <a:endParaRPr lang="fr-FR" sz="20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 hangingPunct="0"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Sortie numérique vers le </a:t>
                      </a:r>
                      <a:r>
                        <a:rPr lang="fr-FR" sz="1400" b="1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Module Relais</a:t>
                      </a:r>
                      <a:r>
                        <a:rPr lang="fr-FR" sz="1400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fr-FR" sz="1400" dirty="0" smtClean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(commande </a:t>
                      </a:r>
                      <a:r>
                        <a:rPr lang="fr-FR" sz="14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 </a:t>
                      </a:r>
                      <a:r>
                        <a:rPr lang="fr-FR" sz="1400" dirty="0" smtClean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l'ACCES)</a:t>
                      </a:r>
                      <a:endParaRPr lang="fr-FR" sz="20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5543">
                <a:tc>
                  <a:txBody>
                    <a:bodyPr/>
                    <a:lstStyle/>
                    <a:p>
                      <a:pPr marL="457200" algn="ctr" hangingPunct="0">
                        <a:spcAft>
                          <a:spcPts val="0"/>
                        </a:spcAft>
                      </a:pPr>
                      <a:r>
                        <a:rPr lang="fr-FR" sz="1600" dirty="0" smtClean="0">
                          <a:solidFill>
                            <a:srgbClr val="0070C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53</a:t>
                      </a:r>
                      <a:endParaRPr lang="fr-FR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 hangingPunct="0"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rgbClr val="92D05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CS</a:t>
                      </a:r>
                      <a:endParaRPr lang="fr-FR" sz="2000" dirty="0">
                        <a:solidFill>
                          <a:srgbClr val="92D05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 hangingPunct="0"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rgbClr val="92D05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Module Ethernet</a:t>
                      </a:r>
                      <a:r>
                        <a:rPr lang="fr-FR" sz="1400" dirty="0">
                          <a:solidFill>
                            <a:srgbClr val="92D05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fr-FR" sz="14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(Sélection du module)</a:t>
                      </a:r>
                      <a:endParaRPr lang="fr-FR" sz="20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5543">
                <a:tc>
                  <a:txBody>
                    <a:bodyPr/>
                    <a:lstStyle/>
                    <a:p>
                      <a:pPr marL="457200" algn="ctr" hangingPunct="0">
                        <a:spcAft>
                          <a:spcPts val="0"/>
                        </a:spcAft>
                      </a:pPr>
                      <a:r>
                        <a:rPr lang="fr-FR" sz="1600" dirty="0" smtClean="0">
                          <a:solidFill>
                            <a:srgbClr val="0070C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52</a:t>
                      </a:r>
                      <a:endParaRPr lang="fr-FR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 hangingPunct="0"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rgbClr val="92D05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CLK</a:t>
                      </a:r>
                      <a:endParaRPr lang="fr-FR" sz="2000" dirty="0">
                        <a:solidFill>
                          <a:srgbClr val="92D05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 hangingPunct="0"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rgbClr val="92D05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Module Ethernet</a:t>
                      </a:r>
                      <a:r>
                        <a:rPr lang="fr-FR" sz="1400" dirty="0">
                          <a:solidFill>
                            <a:srgbClr val="92D05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fr-FR" sz="14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(Signal d’horloge)</a:t>
                      </a:r>
                      <a:endParaRPr lang="fr-FR" sz="20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5543">
                <a:tc>
                  <a:txBody>
                    <a:bodyPr/>
                    <a:lstStyle/>
                    <a:p>
                      <a:pPr marL="457200" algn="ctr" hangingPunct="0">
                        <a:spcAft>
                          <a:spcPts val="0"/>
                        </a:spcAft>
                      </a:pPr>
                      <a:r>
                        <a:rPr lang="fr-FR" sz="1600" dirty="0" smtClean="0">
                          <a:solidFill>
                            <a:srgbClr val="0070C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51</a:t>
                      </a:r>
                      <a:endParaRPr lang="fr-FR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 hangingPunct="0"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rgbClr val="92D05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MOSI</a:t>
                      </a:r>
                      <a:endParaRPr lang="fr-FR" sz="2000" dirty="0">
                        <a:solidFill>
                          <a:srgbClr val="92D05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 hangingPunct="0"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rgbClr val="92D05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Module Ethernet</a:t>
                      </a:r>
                      <a:r>
                        <a:rPr lang="fr-FR" sz="1400" dirty="0">
                          <a:solidFill>
                            <a:srgbClr val="92D05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fr-FR" sz="14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(Données Maitre -&gt; Esclave)</a:t>
                      </a:r>
                      <a:endParaRPr lang="fr-FR" sz="20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5543">
                <a:tc>
                  <a:txBody>
                    <a:bodyPr/>
                    <a:lstStyle/>
                    <a:p>
                      <a:pPr marL="457200" algn="ctr" hangingPunct="0">
                        <a:spcAft>
                          <a:spcPts val="0"/>
                        </a:spcAft>
                      </a:pPr>
                      <a:r>
                        <a:rPr lang="fr-FR" sz="1600" dirty="0" smtClean="0">
                          <a:solidFill>
                            <a:srgbClr val="0070C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50</a:t>
                      </a:r>
                      <a:endParaRPr lang="fr-FR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 hangingPunct="0"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rgbClr val="92D05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MISO</a:t>
                      </a:r>
                      <a:endParaRPr lang="fr-FR" sz="2000" dirty="0">
                        <a:solidFill>
                          <a:srgbClr val="92D05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 hangingPunct="0"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rgbClr val="92D05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Module Ethernet</a:t>
                      </a:r>
                      <a:r>
                        <a:rPr lang="fr-FR" sz="1400" dirty="0">
                          <a:solidFill>
                            <a:srgbClr val="92D05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fr-FR" sz="14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(Données Esclave -&gt; Maitre)</a:t>
                      </a:r>
                      <a:endParaRPr lang="fr-FR" sz="20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5543">
                <a:tc>
                  <a:txBody>
                    <a:bodyPr/>
                    <a:lstStyle/>
                    <a:p>
                      <a:pPr marL="457200" algn="ctr" hangingPunct="0">
                        <a:spcAft>
                          <a:spcPts val="0"/>
                        </a:spcAft>
                      </a:pPr>
                      <a:r>
                        <a:rPr lang="fr-FR" sz="1600" dirty="0">
                          <a:solidFill>
                            <a:srgbClr val="0070C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A0</a:t>
                      </a:r>
                      <a:endParaRPr lang="fr-FR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 hangingPunct="0">
                        <a:spcAft>
                          <a:spcPts val="0"/>
                        </a:spcAft>
                      </a:pPr>
                      <a:r>
                        <a:rPr lang="fr-FR" sz="1400" dirty="0" smtClean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VIN</a:t>
                      </a:r>
                      <a:endParaRPr lang="fr-FR" sz="20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 hangingPunct="0">
                        <a:spcAft>
                          <a:spcPts val="0"/>
                        </a:spcAft>
                      </a:pPr>
                      <a:r>
                        <a:rPr lang="fr-FR" sz="14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Entrée analogique : mesure de la </a:t>
                      </a:r>
                      <a:r>
                        <a:rPr lang="fr-FR" sz="1400" dirty="0" smtClean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tension de la BATTERIE</a:t>
                      </a:r>
                      <a:endParaRPr lang="fr-FR" sz="20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0" name="Rectangle à coins arrondis 9"/>
          <p:cNvSpPr/>
          <p:nvPr/>
        </p:nvSpPr>
        <p:spPr>
          <a:xfrm>
            <a:off x="0" y="2996952"/>
            <a:ext cx="8964488" cy="360040"/>
          </a:xfrm>
          <a:prstGeom prst="roundRect">
            <a:avLst/>
          </a:prstGeom>
          <a:solidFill>
            <a:schemeClr val="accent1">
              <a:alpha val="1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à coins arrondis 10"/>
          <p:cNvSpPr/>
          <p:nvPr/>
        </p:nvSpPr>
        <p:spPr>
          <a:xfrm>
            <a:off x="0" y="3356992"/>
            <a:ext cx="8964488" cy="1440160"/>
          </a:xfrm>
          <a:prstGeom prst="roundRect">
            <a:avLst/>
          </a:prstGeom>
          <a:solidFill>
            <a:schemeClr val="accent1">
              <a:alpha val="1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à coins arrondis 11"/>
          <p:cNvSpPr/>
          <p:nvPr/>
        </p:nvSpPr>
        <p:spPr>
          <a:xfrm>
            <a:off x="0" y="4797152"/>
            <a:ext cx="8964488" cy="360040"/>
          </a:xfrm>
          <a:prstGeom prst="roundRect">
            <a:avLst/>
          </a:prstGeom>
          <a:solidFill>
            <a:schemeClr val="accent1">
              <a:alpha val="1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11" grpId="0" animBg="1"/>
      <p:bldP spid="11" grpId="1" animBg="1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36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020819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11" descr="Résultat de recherche d'images pour &quot;arduino logo&quot;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43608" y="0"/>
            <a:ext cx="749538" cy="720080"/>
          </a:xfrm>
          <a:prstGeom prst="rect">
            <a:avLst/>
          </a:prstGeom>
          <a:noFill/>
        </p:spPr>
      </p:pic>
      <p:sp>
        <p:nvSpPr>
          <p:cNvPr id="38" name="Rectangle 37"/>
          <p:cNvSpPr/>
          <p:nvPr/>
        </p:nvSpPr>
        <p:spPr>
          <a:xfrm>
            <a:off x="1825389" y="19989"/>
            <a:ext cx="7308304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fr-FR" sz="4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Les fonctions Arduino…</a:t>
            </a:r>
            <a:endParaRPr lang="fr-FR" sz="4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aphicFrame>
        <p:nvGraphicFramePr>
          <p:cNvPr id="9" name="Tableau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3459443"/>
              </p:ext>
            </p:extLst>
          </p:nvPr>
        </p:nvGraphicFramePr>
        <p:xfrm>
          <a:off x="83096" y="1916832"/>
          <a:ext cx="9060904" cy="4252673"/>
        </p:xfrm>
        <a:graphic>
          <a:graphicData uri="http://schemas.openxmlformats.org/drawingml/2006/table">
            <a:tbl>
              <a:tblPr/>
              <a:tblGrid>
                <a:gridCol w="34631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43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4334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54520">
                <a:tc>
                  <a:txBody>
                    <a:bodyPr/>
                    <a:lstStyle/>
                    <a:p>
                      <a:pPr marL="457200" algn="ctr" hangingPunct="0">
                        <a:spcAft>
                          <a:spcPts val="0"/>
                        </a:spcAft>
                      </a:pPr>
                      <a:r>
                        <a:rPr lang="fr-FR" sz="1400" b="1" dirty="0" smtClean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Fonction</a:t>
                      </a:r>
                      <a:endParaRPr lang="fr-FR" sz="20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 hangingPunct="0">
                        <a:spcAft>
                          <a:spcPts val="0"/>
                        </a:spcAft>
                      </a:pPr>
                      <a:endParaRPr lang="fr-FR" sz="20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 hangingPunct="0"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RÔLE</a:t>
                      </a:r>
                      <a:endParaRPr lang="fr-FR" sz="20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7828">
                <a:tc>
                  <a:txBody>
                    <a:bodyPr/>
                    <a:lstStyle/>
                    <a:p>
                      <a:pPr marL="457200" algn="ctr" hangingPunct="0">
                        <a:spcAft>
                          <a:spcPts val="0"/>
                        </a:spcAft>
                      </a:pPr>
                      <a:r>
                        <a:rPr lang="fr-FR" sz="1600" kern="1200" dirty="0">
                          <a:solidFill>
                            <a:srgbClr val="0070C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 hangingPunct="0">
                        <a:spcAft>
                          <a:spcPts val="0"/>
                        </a:spcAft>
                      </a:pPr>
                      <a:endParaRPr lang="fr-FR" sz="20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 hangingPunct="0">
                        <a:spcAft>
                          <a:spcPts val="0"/>
                        </a:spcAft>
                      </a:pPr>
                      <a:r>
                        <a:rPr lang="fr-FR" sz="1400" dirty="0" smtClean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Instancie l'objet </a:t>
                      </a:r>
                      <a:r>
                        <a:rPr lang="fr-FR" sz="1400" dirty="0" smtClean="0">
                          <a:solidFill>
                            <a:srgbClr val="00B0F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serveur </a:t>
                      </a:r>
                      <a:r>
                        <a:rPr lang="fr-FR" sz="1400" dirty="0" smtClean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(objet qui écoute le PORT)</a:t>
                      </a:r>
                      <a:endParaRPr lang="fr-FR" sz="20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7828">
                <a:tc>
                  <a:txBody>
                    <a:bodyPr/>
                    <a:lstStyle/>
                    <a:p>
                      <a:pPr marL="457200" algn="ctr" hangingPunct="0">
                        <a:spcAft>
                          <a:spcPts val="0"/>
                        </a:spcAft>
                      </a:pPr>
                      <a:r>
                        <a:rPr lang="fr-FR" sz="1600" kern="1200" dirty="0">
                          <a:solidFill>
                            <a:srgbClr val="0070C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 hangingPunct="0">
                        <a:spcAft>
                          <a:spcPts val="0"/>
                        </a:spcAft>
                      </a:pPr>
                      <a:endParaRPr lang="fr-FR" sz="20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 hangingPunct="0">
                        <a:spcAft>
                          <a:spcPts val="0"/>
                        </a:spcAft>
                      </a:pPr>
                      <a:r>
                        <a:rPr lang="fr-FR" sz="1400" dirty="0" smtClean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Initialise</a:t>
                      </a:r>
                      <a:r>
                        <a:rPr lang="fr-FR" sz="1400" baseline="0" dirty="0" smtClean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les paramètres de la carte réseau</a:t>
                      </a:r>
                      <a:endParaRPr lang="fr-FR" sz="2000" dirty="0">
                        <a:solidFill>
                          <a:srgbClr val="00B0F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4408">
                <a:tc>
                  <a:txBody>
                    <a:bodyPr/>
                    <a:lstStyle/>
                    <a:p>
                      <a:pPr marL="457200" algn="ctr" hangingPunct="0">
                        <a:spcAft>
                          <a:spcPts val="0"/>
                        </a:spcAft>
                      </a:pPr>
                      <a:endParaRPr lang="fr-FR" sz="1600" kern="1200" dirty="0">
                        <a:solidFill>
                          <a:srgbClr val="0070C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 hangingPunct="0">
                        <a:spcAft>
                          <a:spcPts val="0"/>
                        </a:spcAft>
                      </a:pPr>
                      <a:endParaRPr lang="fr-FR" sz="20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 hangingPunct="0">
                        <a:spcAft>
                          <a:spcPts val="0"/>
                        </a:spcAft>
                      </a:pPr>
                      <a:r>
                        <a:rPr lang="fr-FR" sz="1400" kern="1200" dirty="0" smtClean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Démarre le </a:t>
                      </a:r>
                      <a:r>
                        <a:rPr lang="fr-FR" sz="1400" dirty="0" smtClean="0">
                          <a:solidFill>
                            <a:srgbClr val="00B0F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serveur</a:t>
                      </a:r>
                      <a:endParaRPr lang="fr-FR" sz="1400" kern="1200" dirty="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5543">
                <a:tc>
                  <a:txBody>
                    <a:bodyPr/>
                    <a:lstStyle/>
                    <a:p>
                      <a:pPr marL="457200" algn="ctr" hangingPunct="0">
                        <a:spcAft>
                          <a:spcPts val="0"/>
                        </a:spcAft>
                      </a:pPr>
                      <a:endParaRPr lang="fr-FR" sz="1600" kern="1200" dirty="0">
                        <a:solidFill>
                          <a:srgbClr val="0070C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 hangingPunct="0">
                        <a:spcAft>
                          <a:spcPts val="0"/>
                        </a:spcAft>
                      </a:pPr>
                      <a:endParaRPr lang="fr-FR" sz="2000" dirty="0">
                        <a:solidFill>
                          <a:srgbClr val="92D05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 hangingPunct="0">
                        <a:spcAft>
                          <a:spcPts val="0"/>
                        </a:spcAft>
                      </a:pPr>
                      <a:r>
                        <a:rPr lang="fr-FR" sz="1400" kern="1200" dirty="0" smtClean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Instancie l'objet </a:t>
                      </a:r>
                      <a:r>
                        <a:rPr lang="fr-FR" sz="1400" kern="1200" dirty="0" smtClean="0">
                          <a:solidFill>
                            <a:srgbClr val="00B0F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client</a:t>
                      </a:r>
                      <a:r>
                        <a:rPr lang="fr-FR" sz="1400" kern="1200" dirty="0" smtClean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à partir</a:t>
                      </a:r>
                      <a:r>
                        <a:rPr lang="fr-FR" sz="1400" kern="1200" baseline="0" dirty="0" smtClean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du </a:t>
                      </a:r>
                      <a:r>
                        <a:rPr lang="fr-FR" sz="1400" kern="1200" baseline="0" dirty="0" smtClean="0">
                          <a:solidFill>
                            <a:srgbClr val="00B0F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serveur </a:t>
                      </a:r>
                      <a:r>
                        <a:rPr lang="fr-FR" sz="1400" kern="1200" baseline="0" dirty="0" smtClean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fr-FR" sz="1400" kern="1200" baseline="0" dirty="0" err="1" smtClean="0">
                          <a:solidFill>
                            <a:srgbClr val="00B0F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true</a:t>
                      </a:r>
                      <a:r>
                        <a:rPr lang="fr-FR" sz="1400" kern="1200" baseline="0" dirty="0" smtClean="0">
                          <a:solidFill>
                            <a:srgbClr val="00B0F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fr-FR" sz="1400" kern="1200" baseline="0" dirty="0" smtClean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ou</a:t>
                      </a:r>
                      <a:r>
                        <a:rPr lang="fr-FR" sz="1400" kern="1200" baseline="0" dirty="0" smtClean="0">
                          <a:solidFill>
                            <a:srgbClr val="00B0F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false</a:t>
                      </a:r>
                      <a:r>
                        <a:rPr lang="fr-FR" sz="1400" kern="1200" dirty="0" smtClean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)</a:t>
                      </a:r>
                      <a:endParaRPr lang="fr-FR" sz="1400" kern="1200" dirty="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5543">
                <a:tc>
                  <a:txBody>
                    <a:bodyPr/>
                    <a:lstStyle/>
                    <a:p>
                      <a:pPr marL="457200" algn="ctr" hangingPunct="0">
                        <a:spcAft>
                          <a:spcPts val="0"/>
                        </a:spcAft>
                      </a:pPr>
                      <a:endParaRPr lang="fr-FR" sz="1600" kern="1200" dirty="0">
                        <a:solidFill>
                          <a:srgbClr val="0070C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 hangingPunct="0">
                        <a:spcAft>
                          <a:spcPts val="0"/>
                        </a:spcAft>
                      </a:pPr>
                      <a:endParaRPr lang="fr-FR" sz="2000" dirty="0">
                        <a:solidFill>
                          <a:srgbClr val="92D05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 hangingPunct="0">
                        <a:spcAft>
                          <a:spcPts val="0"/>
                        </a:spcAft>
                      </a:pPr>
                      <a:r>
                        <a:rPr lang="fr-FR" sz="1400" dirty="0" smtClean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Permet</a:t>
                      </a:r>
                      <a:r>
                        <a:rPr lang="fr-FR" sz="1400" baseline="0" dirty="0" smtClean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de tester </a:t>
                      </a:r>
                      <a:r>
                        <a:rPr lang="fr-FR" sz="1400" b="1" kern="1200" dirty="0" smtClean="0">
                          <a:solidFill>
                            <a:srgbClr val="92D05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si</a:t>
                      </a:r>
                      <a:r>
                        <a:rPr lang="fr-FR" sz="1400" baseline="0" dirty="0" smtClean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un </a:t>
                      </a:r>
                      <a:r>
                        <a:rPr lang="fr-FR" sz="1400" baseline="0" dirty="0" smtClean="0">
                          <a:solidFill>
                            <a:srgbClr val="00B0F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client</a:t>
                      </a:r>
                      <a:r>
                        <a:rPr lang="fr-FR" sz="1400" baseline="0" dirty="0" smtClean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est </a:t>
                      </a:r>
                      <a:r>
                        <a:rPr lang="fr-FR" sz="1400" baseline="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présent</a:t>
                      </a:r>
                      <a:r>
                        <a:rPr lang="fr-FR" sz="1400" baseline="0" dirty="0" smtClean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(</a:t>
                      </a:r>
                      <a:r>
                        <a:rPr lang="fr-FR" sz="1400" baseline="0" dirty="0" err="1" smtClean="0">
                          <a:solidFill>
                            <a:srgbClr val="00B0F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true</a:t>
                      </a:r>
                      <a:r>
                        <a:rPr lang="fr-FR" sz="1400" baseline="0" dirty="0" smtClean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)</a:t>
                      </a:r>
                      <a:endParaRPr lang="fr-FR" sz="20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5543">
                <a:tc>
                  <a:txBody>
                    <a:bodyPr/>
                    <a:lstStyle/>
                    <a:p>
                      <a:pPr marL="457200" algn="ctr" hangingPunct="0">
                        <a:spcAft>
                          <a:spcPts val="0"/>
                        </a:spcAft>
                      </a:pPr>
                      <a:endParaRPr lang="fr-FR" sz="1600" kern="1200" dirty="0">
                        <a:solidFill>
                          <a:srgbClr val="0070C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 hangingPunct="0">
                        <a:spcAft>
                          <a:spcPts val="0"/>
                        </a:spcAft>
                      </a:pPr>
                      <a:endParaRPr lang="fr-FR" sz="2000" dirty="0">
                        <a:solidFill>
                          <a:srgbClr val="92D05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 hangingPunct="0">
                        <a:spcAft>
                          <a:spcPts val="0"/>
                        </a:spcAft>
                      </a:pPr>
                      <a:r>
                        <a:rPr lang="fr-FR" sz="1400" b="1" kern="1200" dirty="0" smtClean="0">
                          <a:solidFill>
                            <a:srgbClr val="92D05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Tant que </a:t>
                      </a:r>
                      <a:r>
                        <a:rPr lang="fr-FR" sz="1400" kern="1200" baseline="0" dirty="0" smtClean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le </a:t>
                      </a:r>
                      <a:r>
                        <a:rPr lang="fr-FR" sz="1400" kern="1200" baseline="0" dirty="0" smtClean="0">
                          <a:solidFill>
                            <a:srgbClr val="00B0F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client</a:t>
                      </a:r>
                      <a:r>
                        <a:rPr lang="fr-FR" sz="1400" kern="1200" baseline="0" dirty="0" smtClean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est </a:t>
                      </a:r>
                      <a:r>
                        <a:rPr lang="fr-FR" sz="1400" kern="1200" baseline="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connecté</a:t>
                      </a:r>
                      <a:endParaRPr lang="fr-FR" sz="1400" kern="1200" baseline="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5543">
                <a:tc>
                  <a:txBody>
                    <a:bodyPr/>
                    <a:lstStyle/>
                    <a:p>
                      <a:pPr marL="457200" algn="ctr" hangingPunct="0">
                        <a:spcAft>
                          <a:spcPts val="0"/>
                        </a:spcAft>
                      </a:pPr>
                      <a:endParaRPr lang="fr-FR" sz="1600" kern="1200" dirty="0">
                        <a:solidFill>
                          <a:srgbClr val="0070C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 hangingPunct="0">
                        <a:spcAft>
                          <a:spcPts val="0"/>
                        </a:spcAft>
                      </a:pPr>
                      <a:endParaRPr lang="fr-FR" sz="2000" dirty="0">
                        <a:solidFill>
                          <a:srgbClr val="92D05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 hangingPunct="0">
                        <a:spcAft>
                          <a:spcPts val="0"/>
                        </a:spcAft>
                      </a:pPr>
                      <a:r>
                        <a:rPr lang="fr-FR" sz="1400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Lecture</a:t>
                      </a:r>
                      <a:r>
                        <a:rPr lang="fr-FR" sz="1400" b="1" dirty="0" smtClean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du </a:t>
                      </a:r>
                      <a:r>
                        <a:rPr lang="fr-FR" sz="1400" b="1" dirty="0" smtClean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caractère</a:t>
                      </a:r>
                      <a:r>
                        <a:rPr lang="fr-FR" sz="1400" b="1" dirty="0" smtClean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transmis</a:t>
                      </a:r>
                      <a:r>
                        <a:rPr lang="fr-FR" sz="1400" b="1" baseline="0" dirty="0" smtClean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par le </a:t>
                      </a:r>
                      <a:r>
                        <a:rPr lang="fr-FR" sz="1400" kern="1200" baseline="0" dirty="0" smtClean="0">
                          <a:solidFill>
                            <a:srgbClr val="00B0F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client</a:t>
                      </a:r>
                      <a:endParaRPr lang="fr-FR" sz="1400" kern="1200" baseline="0" dirty="0">
                        <a:solidFill>
                          <a:srgbClr val="00B0F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5543">
                <a:tc>
                  <a:txBody>
                    <a:bodyPr/>
                    <a:lstStyle/>
                    <a:p>
                      <a:pPr marL="457200" algn="ctr" hangingPunct="0">
                        <a:spcAft>
                          <a:spcPts val="0"/>
                        </a:spcAft>
                      </a:pPr>
                      <a:endParaRPr lang="fr-FR" sz="1600" kern="1200" dirty="0">
                        <a:solidFill>
                          <a:srgbClr val="0070C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 hangingPunct="0">
                        <a:spcAft>
                          <a:spcPts val="0"/>
                        </a:spcAft>
                      </a:pPr>
                      <a:endParaRPr lang="fr-FR" sz="20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 hangingPunct="0">
                        <a:spcAft>
                          <a:spcPts val="0"/>
                        </a:spcAft>
                      </a:pPr>
                      <a:r>
                        <a:rPr lang="fr-FR" sz="1400" b="1" dirty="0" smtClean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Concaténation</a:t>
                      </a:r>
                      <a:r>
                        <a:rPr lang="fr-FR" sz="1400" dirty="0" smtClean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du</a:t>
                      </a:r>
                      <a:r>
                        <a:rPr lang="fr-FR" sz="1400" baseline="0" dirty="0" smtClean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fr-FR" sz="1400" baseline="0" dirty="0" smtClean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caractère</a:t>
                      </a:r>
                      <a:r>
                        <a:rPr lang="fr-FR" sz="1400" baseline="0" dirty="0" smtClean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reçu dans la chaine </a:t>
                      </a:r>
                      <a:r>
                        <a:rPr lang="fr-FR" sz="1400" baseline="0" dirty="0" err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readString</a:t>
                      </a:r>
                      <a:endParaRPr lang="fr-FR" sz="20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65543">
                <a:tc>
                  <a:txBody>
                    <a:bodyPr/>
                    <a:lstStyle/>
                    <a:p>
                      <a:pPr marL="457200" algn="ctr" hangingPunct="0">
                        <a:spcAft>
                          <a:spcPts val="0"/>
                        </a:spcAft>
                      </a:pPr>
                      <a:endParaRPr lang="fr-FR" sz="1600" kern="1200" dirty="0">
                        <a:solidFill>
                          <a:srgbClr val="0070C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 hangingPunct="0">
                        <a:spcAft>
                          <a:spcPts val="0"/>
                        </a:spcAft>
                      </a:pPr>
                      <a:endParaRPr lang="fr-FR" sz="20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 hangingPunct="0">
                        <a:spcAft>
                          <a:spcPts val="0"/>
                        </a:spcAft>
                      </a:pPr>
                      <a:r>
                        <a:rPr lang="fr-FR" sz="1400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Transmission</a:t>
                      </a:r>
                      <a:r>
                        <a:rPr lang="fr-FR" sz="1400" kern="1200" dirty="0" smtClean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du code HTML au </a:t>
                      </a:r>
                      <a:r>
                        <a:rPr lang="fr-FR" sz="1400" kern="1200" dirty="0" smtClean="0">
                          <a:solidFill>
                            <a:srgbClr val="00B0F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client</a:t>
                      </a:r>
                      <a:endParaRPr lang="fr-FR" sz="1400" kern="1200" dirty="0">
                        <a:solidFill>
                          <a:srgbClr val="00B0F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82291016"/>
                  </a:ext>
                </a:extLst>
              </a:tr>
              <a:tr h="318896">
                <a:tc>
                  <a:txBody>
                    <a:bodyPr/>
                    <a:lstStyle/>
                    <a:p>
                      <a:pPr marL="457200" algn="ctr" hangingPunct="0">
                        <a:spcAft>
                          <a:spcPts val="0"/>
                        </a:spcAft>
                      </a:pPr>
                      <a:endParaRPr lang="fr-FR" sz="1600" kern="1200" dirty="0">
                        <a:solidFill>
                          <a:srgbClr val="0070C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 hangingPunct="0">
                        <a:spcAft>
                          <a:spcPts val="0"/>
                        </a:spcAft>
                      </a:pPr>
                      <a:endParaRPr lang="fr-FR" sz="20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marR="0" lvl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Arrêt </a:t>
                      </a:r>
                      <a:r>
                        <a:rPr lang="fr-FR" sz="1400" kern="1200" dirty="0" smtClean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de la communication avec le </a:t>
                      </a:r>
                      <a:r>
                        <a:rPr lang="fr-FR" sz="1400" kern="1200" dirty="0" smtClean="0">
                          <a:solidFill>
                            <a:srgbClr val="00B0F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client </a:t>
                      </a:r>
                      <a:r>
                        <a:rPr lang="fr-FR" sz="1400" kern="1200" dirty="0" smtClean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(libère l'objet client)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68453296"/>
                  </a:ext>
                </a:extLst>
              </a:tr>
              <a:tr h="365543">
                <a:tc>
                  <a:txBody>
                    <a:bodyPr/>
                    <a:lstStyle/>
                    <a:p>
                      <a:pPr marL="457200" algn="ctr" hangingPunct="0">
                        <a:spcAft>
                          <a:spcPts val="0"/>
                        </a:spcAft>
                      </a:pPr>
                      <a:endParaRPr lang="fr-FR" sz="1600" kern="1200" dirty="0">
                        <a:solidFill>
                          <a:srgbClr val="0070C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 hangingPunct="0">
                        <a:spcAft>
                          <a:spcPts val="0"/>
                        </a:spcAft>
                      </a:pPr>
                      <a:endParaRPr lang="fr-FR" sz="20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 hangingPunct="0">
                        <a:spcAft>
                          <a:spcPts val="0"/>
                        </a:spcAft>
                      </a:pPr>
                      <a:endParaRPr lang="fr-FR" sz="1400" kern="1200" dirty="0">
                        <a:solidFill>
                          <a:srgbClr val="00B0F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69169713"/>
                  </a:ext>
                </a:extLst>
              </a:tr>
            </a:tbl>
          </a:graphicData>
        </a:graphic>
      </p:graphicFrame>
      <p:pic>
        <p:nvPicPr>
          <p:cNvPr id="2" name="Imag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8226" y="2410412"/>
            <a:ext cx="2133600" cy="228600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8226" y="2760541"/>
            <a:ext cx="3505200" cy="171450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73097" y="3054704"/>
            <a:ext cx="1190625" cy="171450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68226" y="3393718"/>
            <a:ext cx="3257550" cy="209550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73094" y="3726364"/>
            <a:ext cx="847725" cy="200025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73094" y="4129599"/>
            <a:ext cx="2047875" cy="200025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73094" y="4451481"/>
            <a:ext cx="1876425" cy="200025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68226" y="4856427"/>
            <a:ext cx="2219325" cy="171450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68226" y="5189361"/>
            <a:ext cx="2000250" cy="200025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68226" y="5550870"/>
            <a:ext cx="1143000" cy="200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0578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793</TotalTime>
  <Words>728</Words>
  <Application>Microsoft Office PowerPoint</Application>
  <PresentationFormat>Affichage à l'écran (4:3)</PresentationFormat>
  <Paragraphs>107</Paragraphs>
  <Slides>8</Slides>
  <Notes>8</Notes>
  <HiddenSlides>0</HiddenSlides>
  <MMClips>0</MMClips>
  <ScaleCrop>false</ScaleCrop>
  <HeadingPairs>
    <vt:vector size="8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3" baseType="lpstr">
      <vt:lpstr>Arial</vt:lpstr>
      <vt:lpstr>Calibri</vt:lpstr>
      <vt:lpstr>Times New Roman</vt:lpstr>
      <vt:lpstr>Thème Office</vt:lpstr>
      <vt:lpstr>Visio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peuge</dc:creator>
  <cp:lastModifiedBy>peuge</cp:lastModifiedBy>
  <cp:revision>53</cp:revision>
  <dcterms:created xsi:type="dcterms:W3CDTF">2015-11-02T20:57:27Z</dcterms:created>
  <dcterms:modified xsi:type="dcterms:W3CDTF">2022-04-18T15:38:23Z</dcterms:modified>
</cp:coreProperties>
</file>